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79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  <p:sldId id="276" r:id="rId23"/>
    <p:sldId id="277" r:id="rId24"/>
    <p:sldId id="262" r:id="rId2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C7BC514-50DE-455C-B35D-0013E57A9586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C5B7DE7-384C-4FB8-910C-A19E89801484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44008" y="2132856"/>
            <a:ext cx="3313355" cy="1702160"/>
          </a:xfrm>
        </p:spPr>
        <p:txBody>
          <a:bodyPr/>
          <a:lstStyle/>
          <a:p>
            <a:r>
              <a:rPr lang="es-CO" dirty="0" smtClean="0"/>
              <a:t>CSS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72000" y="3933056"/>
            <a:ext cx="3672408" cy="2160240"/>
          </a:xfrm>
        </p:spPr>
        <p:txBody>
          <a:bodyPr>
            <a:normAutofit fontScale="92500" lnSpcReduction="20000"/>
          </a:bodyPr>
          <a:lstStyle/>
          <a:p>
            <a:r>
              <a:rPr lang="es-CO" dirty="0"/>
              <a:t>CSS es un lenguaje de hojas de estilos creado para controlar el aspecto o presentación de los</a:t>
            </a:r>
          </a:p>
          <a:p>
            <a:r>
              <a:rPr lang="es-CO" sz="1900" dirty="0"/>
              <a:t>documentos</a:t>
            </a:r>
            <a:r>
              <a:rPr lang="es-CO" dirty="0"/>
              <a:t> electrónicos definidos con HTML y XHTML. CSS es la mejor forma de separar los</a:t>
            </a:r>
          </a:p>
          <a:p>
            <a:r>
              <a:rPr lang="es-CO" dirty="0"/>
              <a:t>contenidos y su presentación y es imprescindible para crear páginas web complejas.</a:t>
            </a:r>
          </a:p>
        </p:txBody>
      </p:sp>
    </p:spTree>
    <p:extLst>
      <p:ext uri="{BB962C8B-B14F-4D97-AF65-F5344CB8AC3E}">
        <p14:creationId xmlns:p14="http://schemas.microsoft.com/office/powerpoint/2010/main" val="91339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0"/>
            <a:ext cx="7024744" cy="1143000"/>
          </a:xfrm>
        </p:spPr>
        <p:txBody>
          <a:bodyPr/>
          <a:lstStyle/>
          <a:p>
            <a:r>
              <a:rPr lang="es-CO" dirty="0"/>
              <a:t>Unidades de medida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>
            <a:normAutofit/>
          </a:bodyPr>
          <a:lstStyle/>
          <a:p>
            <a:r>
              <a:rPr lang="es-CO" b="1" dirty="0" smtClean="0"/>
              <a:t>Unidades Absolutas</a:t>
            </a:r>
          </a:p>
          <a:p>
            <a:pPr lvl="1">
              <a:buFont typeface="Wingdings" pitchFamily="2" charset="2"/>
              <a:buChar char="Ø"/>
            </a:pPr>
            <a:r>
              <a:rPr lang="es-CO" b="1" dirty="0" smtClean="0"/>
              <a:t>in</a:t>
            </a:r>
            <a:r>
              <a:rPr lang="es-CO" b="1" dirty="0"/>
              <a:t>, </a:t>
            </a:r>
            <a:r>
              <a:rPr lang="es-CO" dirty="0"/>
              <a:t>del inglés </a:t>
            </a:r>
            <a:r>
              <a:rPr lang="es-CO" i="1" dirty="0"/>
              <a:t>"</a:t>
            </a:r>
            <a:r>
              <a:rPr lang="es-CO" i="1" dirty="0" err="1"/>
              <a:t>inches</a:t>
            </a:r>
            <a:r>
              <a:rPr lang="es-CO" i="1" dirty="0"/>
              <a:t>"</a:t>
            </a:r>
            <a:r>
              <a:rPr lang="es-CO" dirty="0"/>
              <a:t>, pulgadas (1 pulgada son 2.54 centímetros)</a:t>
            </a:r>
          </a:p>
          <a:p>
            <a:pPr lvl="1">
              <a:buFont typeface="Wingdings" pitchFamily="2" charset="2"/>
              <a:buChar char="Ø"/>
            </a:pPr>
            <a:r>
              <a:rPr lang="es-CO" b="1" dirty="0"/>
              <a:t>cm, </a:t>
            </a:r>
            <a:r>
              <a:rPr lang="es-CO" dirty="0"/>
              <a:t>centímetros</a:t>
            </a:r>
          </a:p>
          <a:p>
            <a:pPr lvl="1">
              <a:buFont typeface="Wingdings" pitchFamily="2" charset="2"/>
              <a:buChar char="Ø"/>
            </a:pPr>
            <a:r>
              <a:rPr lang="es-CO" b="1" dirty="0"/>
              <a:t>mm, </a:t>
            </a:r>
            <a:r>
              <a:rPr lang="es-CO" dirty="0"/>
              <a:t>milímetros</a:t>
            </a:r>
          </a:p>
          <a:p>
            <a:pPr lvl="1">
              <a:buFont typeface="Wingdings" pitchFamily="2" charset="2"/>
              <a:buChar char="Ø"/>
            </a:pPr>
            <a:r>
              <a:rPr lang="es-CO" b="1" dirty="0"/>
              <a:t>pt, </a:t>
            </a:r>
            <a:r>
              <a:rPr lang="es-CO" dirty="0"/>
              <a:t>puntos (1 punto equivale a 1 pulgada/72, es decir, unos 0.35 milímetros)</a:t>
            </a:r>
          </a:p>
          <a:p>
            <a:pPr lvl="1">
              <a:buFont typeface="Wingdings" pitchFamily="2" charset="2"/>
              <a:buChar char="Ø"/>
            </a:pPr>
            <a:r>
              <a:rPr lang="es-CO" b="1" dirty="0"/>
              <a:t>pc, </a:t>
            </a:r>
            <a:r>
              <a:rPr lang="es-CO" dirty="0"/>
              <a:t>picas (1 pica equivale a 12 puntos, es decir, unos 4.23 milímetros)</a:t>
            </a:r>
          </a:p>
          <a:p>
            <a:endParaRPr lang="es-CO" b="1" dirty="0"/>
          </a:p>
          <a:p>
            <a:pPr marL="68580" indent="0">
              <a:buNone/>
            </a:pPr>
            <a:r>
              <a:rPr lang="es-CO" dirty="0" smtClean="0"/>
              <a:t>	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4960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0"/>
            <a:ext cx="7024744" cy="836712"/>
          </a:xfrm>
        </p:spPr>
        <p:txBody>
          <a:bodyPr/>
          <a:lstStyle/>
          <a:p>
            <a:r>
              <a:rPr lang="es-CO" dirty="0" smtClean="0"/>
              <a:t>Colores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904656"/>
          </a:xfrm>
        </p:spPr>
        <p:txBody>
          <a:bodyPr>
            <a:normAutofit/>
          </a:bodyPr>
          <a:lstStyle/>
          <a:p>
            <a:r>
              <a:rPr lang="es-CO" b="1" dirty="0"/>
              <a:t>Palabras clave</a:t>
            </a:r>
          </a:p>
          <a:p>
            <a:pPr marL="68580" indent="0">
              <a:buNone/>
            </a:pPr>
            <a:r>
              <a:rPr lang="es-CO" dirty="0" err="1"/>
              <a:t>aqua</a:t>
            </a:r>
            <a:r>
              <a:rPr lang="es-CO" dirty="0"/>
              <a:t>, </a:t>
            </a:r>
            <a:r>
              <a:rPr lang="es-CO" dirty="0" err="1"/>
              <a:t>black</a:t>
            </a:r>
            <a:r>
              <a:rPr lang="es-CO" dirty="0"/>
              <a:t>, </a:t>
            </a:r>
            <a:r>
              <a:rPr lang="es-CO" dirty="0" err="1"/>
              <a:t>blue</a:t>
            </a:r>
            <a:r>
              <a:rPr lang="es-CO" dirty="0"/>
              <a:t>, </a:t>
            </a:r>
            <a:r>
              <a:rPr lang="es-CO" dirty="0" err="1"/>
              <a:t>fuchsia</a:t>
            </a:r>
            <a:r>
              <a:rPr lang="es-CO" dirty="0"/>
              <a:t>, gray, </a:t>
            </a:r>
            <a:r>
              <a:rPr lang="es-CO" dirty="0" err="1"/>
              <a:t>green</a:t>
            </a:r>
            <a:r>
              <a:rPr lang="es-CO" dirty="0"/>
              <a:t>, lime, </a:t>
            </a:r>
            <a:r>
              <a:rPr lang="es-CO" dirty="0" err="1"/>
              <a:t>maroon</a:t>
            </a:r>
            <a:r>
              <a:rPr lang="es-CO" dirty="0"/>
              <a:t>, </a:t>
            </a:r>
            <a:r>
              <a:rPr lang="es-CO" dirty="0" err="1"/>
              <a:t>navy</a:t>
            </a:r>
            <a:r>
              <a:rPr lang="es-CO" dirty="0"/>
              <a:t>, olive, </a:t>
            </a:r>
            <a:r>
              <a:rPr lang="es-CO" dirty="0" err="1"/>
              <a:t>orange</a:t>
            </a:r>
            <a:r>
              <a:rPr lang="es-CO" dirty="0"/>
              <a:t>, </a:t>
            </a:r>
            <a:r>
              <a:rPr lang="es-CO" dirty="0" err="1"/>
              <a:t>purple</a:t>
            </a:r>
            <a:r>
              <a:rPr lang="es-CO" dirty="0"/>
              <a:t>, red, </a:t>
            </a:r>
            <a:r>
              <a:rPr lang="es-CO" dirty="0" err="1"/>
              <a:t>silver</a:t>
            </a:r>
            <a:r>
              <a:rPr lang="es-CO" dirty="0"/>
              <a:t>, </a:t>
            </a:r>
            <a:r>
              <a:rPr lang="es-CO" dirty="0" err="1"/>
              <a:t>teal</a:t>
            </a:r>
            <a:r>
              <a:rPr lang="es-CO" dirty="0"/>
              <a:t>, </a:t>
            </a:r>
            <a:r>
              <a:rPr lang="es-CO" dirty="0" err="1"/>
              <a:t>white</a:t>
            </a:r>
            <a:r>
              <a:rPr lang="es-CO" dirty="0"/>
              <a:t>, </a:t>
            </a:r>
            <a:r>
              <a:rPr lang="es-CO" dirty="0" err="1"/>
              <a:t>yellow</a:t>
            </a:r>
            <a:r>
              <a:rPr lang="es-CO" dirty="0" smtClean="0"/>
              <a:t>	</a:t>
            </a:r>
          </a:p>
          <a:p>
            <a:r>
              <a:rPr lang="es-CO" b="1" dirty="0" smtClean="0"/>
              <a:t>RGB </a:t>
            </a:r>
            <a:r>
              <a:rPr lang="es-CO" b="1" dirty="0"/>
              <a:t>decimal</a:t>
            </a:r>
          </a:p>
          <a:p>
            <a:pPr marL="68580" indent="0">
              <a:buNone/>
            </a:pPr>
            <a:r>
              <a:rPr lang="es-CO" dirty="0" smtClean="0"/>
              <a:t>	p </a:t>
            </a:r>
            <a:r>
              <a:rPr lang="es-CO" dirty="0"/>
              <a:t>{ color: </a:t>
            </a:r>
            <a:r>
              <a:rPr lang="es-CO" dirty="0" err="1"/>
              <a:t>rgb</a:t>
            </a:r>
            <a:r>
              <a:rPr lang="es-CO" dirty="0"/>
              <a:t>(71, 98, 176); </a:t>
            </a:r>
            <a:r>
              <a:rPr lang="es-CO" dirty="0" smtClean="0"/>
              <a:t>}	</a:t>
            </a:r>
          </a:p>
          <a:p>
            <a:r>
              <a:rPr lang="es-CO" b="1" dirty="0"/>
              <a:t>RGB porcentual</a:t>
            </a:r>
          </a:p>
          <a:p>
            <a:pPr marL="68580" indent="0">
              <a:buNone/>
            </a:pPr>
            <a:r>
              <a:rPr lang="es-CO" dirty="0" smtClean="0"/>
              <a:t>	p </a:t>
            </a:r>
            <a:r>
              <a:rPr lang="es-CO" dirty="0"/>
              <a:t>{ </a:t>
            </a:r>
            <a:r>
              <a:rPr lang="es-CO" dirty="0" smtClean="0"/>
              <a:t>color: </a:t>
            </a:r>
            <a:r>
              <a:rPr lang="es-CO" dirty="0" err="1" smtClean="0"/>
              <a:t>rgb</a:t>
            </a:r>
            <a:r>
              <a:rPr lang="es-CO" dirty="0" smtClean="0"/>
              <a:t>(27%, 38%, 69%); }</a:t>
            </a:r>
          </a:p>
          <a:p>
            <a:r>
              <a:rPr lang="es-CO" b="1" dirty="0"/>
              <a:t>RGB </a:t>
            </a:r>
            <a:r>
              <a:rPr lang="es-CO" b="1" dirty="0" smtClean="0"/>
              <a:t>hexadecimal</a:t>
            </a:r>
          </a:p>
          <a:p>
            <a:pPr marL="68580" indent="0">
              <a:buNone/>
            </a:pPr>
            <a:r>
              <a:rPr lang="es-CO" dirty="0" smtClean="0"/>
              <a:t>	p </a:t>
            </a:r>
            <a:r>
              <a:rPr lang="es-CO" dirty="0"/>
              <a:t>{ color: #4762B0; }</a:t>
            </a:r>
            <a:endParaRPr lang="es-CO" b="1" dirty="0"/>
          </a:p>
          <a:p>
            <a:r>
              <a:rPr lang="es-CO" b="1" dirty="0"/>
              <a:t>Colores del sistema</a:t>
            </a:r>
          </a:p>
          <a:p>
            <a:pPr marL="68580" indent="0">
              <a:buNone/>
            </a:pPr>
            <a:r>
              <a:rPr lang="es-CO" b="1" dirty="0"/>
              <a:t>	</a:t>
            </a:r>
            <a:r>
              <a:rPr lang="es-CO" b="1" dirty="0" err="1"/>
              <a:t>ActiveBorder</a:t>
            </a:r>
            <a:r>
              <a:rPr lang="es-CO" b="1" dirty="0"/>
              <a:t>, </a:t>
            </a:r>
            <a:r>
              <a:rPr lang="es-CO" b="1" dirty="0" err="1"/>
              <a:t>Background,ActiveCaption</a:t>
            </a:r>
            <a:r>
              <a:rPr lang="es-CO" b="1" dirty="0"/>
              <a:t>,	</a:t>
            </a:r>
            <a:r>
              <a:rPr lang="es-CO" b="1" dirty="0" err="1" smtClean="0"/>
              <a:t>AppWorkspace</a:t>
            </a:r>
            <a:r>
              <a:rPr lang="es-CO" b="1" dirty="0" smtClean="0"/>
              <a:t>,</a:t>
            </a:r>
            <a:r>
              <a:rPr lang="es-CO" b="1" dirty="0"/>
              <a:t> </a:t>
            </a:r>
            <a:r>
              <a:rPr lang="es-CO" b="1" dirty="0" err="1" smtClean="0"/>
              <a:t>Menu</a:t>
            </a:r>
            <a:r>
              <a:rPr lang="es-CO" b="1" dirty="0" smtClean="0"/>
              <a:t>,</a:t>
            </a:r>
            <a:r>
              <a:rPr lang="es-CO" b="1" dirty="0"/>
              <a:t> </a:t>
            </a:r>
            <a:r>
              <a:rPr lang="es-CO" b="1" dirty="0" err="1" smtClean="0"/>
              <a:t>Scrollbar</a:t>
            </a:r>
            <a:r>
              <a:rPr lang="es-CO" b="1" dirty="0" smtClean="0"/>
              <a:t>,</a:t>
            </a:r>
            <a:r>
              <a:rPr lang="es-CO" b="1" dirty="0"/>
              <a:t> </a:t>
            </a:r>
            <a:r>
              <a:rPr lang="es-CO" b="1" dirty="0" err="1"/>
              <a:t>WindowText</a:t>
            </a:r>
            <a:endParaRPr lang="es-CO" b="1" dirty="0"/>
          </a:p>
          <a:p>
            <a:pPr marL="6858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7268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0"/>
            <a:ext cx="7024744" cy="1143000"/>
          </a:xfrm>
        </p:spPr>
        <p:txBody>
          <a:bodyPr/>
          <a:lstStyle/>
          <a:p>
            <a:r>
              <a:rPr lang="es-CO" dirty="0"/>
              <a:t>Modelo de cajas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es-CO" dirty="0" smtClean="0"/>
              <a:t>El </a:t>
            </a:r>
            <a:r>
              <a:rPr lang="es-CO" dirty="0"/>
              <a:t>modelo de cajas es el comportamiento de CSS que hace que todos los elementos de las páginas se representen mediante cajas </a:t>
            </a:r>
            <a:r>
              <a:rPr lang="es-CO" dirty="0" smtClean="0"/>
              <a:t>rectangulares.</a:t>
            </a:r>
          </a:p>
          <a:p>
            <a:pPr marL="68580" indent="0" algn="just">
              <a:buNone/>
            </a:pPr>
            <a:endParaRPr lang="es-CO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64" y="2996952"/>
            <a:ext cx="7122222" cy="151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854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894"/>
            <a:ext cx="7024744" cy="1143000"/>
          </a:xfrm>
        </p:spPr>
        <p:txBody>
          <a:bodyPr/>
          <a:lstStyle/>
          <a:p>
            <a:r>
              <a:rPr lang="es-CO" dirty="0"/>
              <a:t>Modelo de cajas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s-CO" dirty="0"/>
              <a:t>Las partes que componen cada caja y su orden de visualización desde el punto de vista del usuario son las siguientes:</a:t>
            </a:r>
          </a:p>
          <a:p>
            <a:r>
              <a:rPr lang="es-CO" dirty="0"/>
              <a:t>Contenido (</a:t>
            </a:r>
            <a:r>
              <a:rPr lang="es-CO" i="1" dirty="0" err="1"/>
              <a:t>content</a:t>
            </a:r>
            <a:r>
              <a:rPr lang="es-CO" dirty="0"/>
              <a:t>): se trata del contenido HTML del elemento (las palabras de un párrafo, una imagen, el texto de una lista de elementos, etc.)</a:t>
            </a:r>
          </a:p>
          <a:p>
            <a:r>
              <a:rPr lang="es-CO" dirty="0"/>
              <a:t>Relleno (</a:t>
            </a:r>
            <a:r>
              <a:rPr lang="es-CO" i="1" dirty="0" err="1"/>
              <a:t>padding</a:t>
            </a:r>
            <a:r>
              <a:rPr lang="es-CO" dirty="0"/>
              <a:t>): espacio libre opcional existente entre el contenido y el borde.</a:t>
            </a:r>
          </a:p>
          <a:p>
            <a:r>
              <a:rPr lang="es-CO" dirty="0"/>
              <a:t>Borde (</a:t>
            </a:r>
            <a:r>
              <a:rPr lang="es-CO" i="1" dirty="0" err="1"/>
              <a:t>border</a:t>
            </a:r>
            <a:r>
              <a:rPr lang="es-CO" dirty="0"/>
              <a:t>): línea que encierra completamente el contenido y su relleno.</a:t>
            </a:r>
          </a:p>
          <a:p>
            <a:r>
              <a:rPr lang="es-CO" dirty="0"/>
              <a:t>Imagen de fondo (</a:t>
            </a:r>
            <a:r>
              <a:rPr lang="es-CO" i="1" dirty="0" err="1"/>
              <a:t>background</a:t>
            </a:r>
            <a:r>
              <a:rPr lang="es-CO" i="1" dirty="0"/>
              <a:t> </a:t>
            </a:r>
            <a:r>
              <a:rPr lang="es-CO" i="1" dirty="0" err="1"/>
              <a:t>image</a:t>
            </a:r>
            <a:r>
              <a:rPr lang="es-CO" dirty="0"/>
              <a:t>): imagen que se muestra por detrás del contenido y el espacio de relleno.</a:t>
            </a:r>
          </a:p>
          <a:p>
            <a:r>
              <a:rPr lang="es-CO" dirty="0"/>
              <a:t>Color de fondo (</a:t>
            </a:r>
            <a:r>
              <a:rPr lang="es-CO" i="1" dirty="0" err="1"/>
              <a:t>background</a:t>
            </a:r>
            <a:r>
              <a:rPr lang="es-CO" i="1" dirty="0"/>
              <a:t> color</a:t>
            </a:r>
            <a:r>
              <a:rPr lang="es-CO" dirty="0"/>
              <a:t>): color que se muestra por detrás del contenido y el espacio de relleno.</a:t>
            </a:r>
          </a:p>
          <a:p>
            <a:r>
              <a:rPr lang="es-CO" dirty="0"/>
              <a:t>Margen (</a:t>
            </a:r>
            <a:r>
              <a:rPr lang="es-CO" i="1" dirty="0" err="1"/>
              <a:t>margin</a:t>
            </a:r>
            <a:r>
              <a:rPr lang="es-CO" dirty="0"/>
              <a:t>): separación opcional existente entre la caja y el resto de cajas adyacentes.</a:t>
            </a:r>
          </a:p>
          <a:p>
            <a:pPr marL="68580" indent="0" algn="just">
              <a:buNone/>
            </a:pP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150774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0"/>
            <a:ext cx="7024744" cy="1143000"/>
          </a:xfrm>
        </p:spPr>
        <p:txBody>
          <a:bodyPr/>
          <a:lstStyle/>
          <a:p>
            <a:r>
              <a:rPr lang="es-CO" dirty="0"/>
              <a:t>Modelo de cajas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/>
          </a:bodyPr>
          <a:lstStyle/>
          <a:p>
            <a:r>
              <a:rPr lang="es-CO" b="1" dirty="0" smtClean="0"/>
              <a:t>Anchura(</a:t>
            </a:r>
            <a:r>
              <a:rPr lang="es-CO" b="1" dirty="0" err="1" smtClean="0"/>
              <a:t>width</a:t>
            </a:r>
            <a:r>
              <a:rPr lang="es-CO" b="1" dirty="0" smtClean="0"/>
              <a:t>) –</a:t>
            </a:r>
            <a:r>
              <a:rPr lang="es-CO" dirty="0" smtClean="0"/>
              <a:t>Todos los elementos-  filas de tablas</a:t>
            </a:r>
          </a:p>
          <a:p>
            <a:pPr marL="68580" indent="0">
              <a:buNone/>
            </a:pPr>
            <a:r>
              <a:rPr lang="es-CO" dirty="0"/>
              <a:t> </a:t>
            </a:r>
            <a:r>
              <a:rPr lang="es-CO" dirty="0" smtClean="0"/>
              <a:t>   #</a:t>
            </a:r>
            <a:r>
              <a:rPr lang="es-CO" dirty="0"/>
              <a:t>lateral { </a:t>
            </a:r>
            <a:r>
              <a:rPr lang="es-CO" dirty="0" err="1"/>
              <a:t>width</a:t>
            </a:r>
            <a:r>
              <a:rPr lang="es-CO" dirty="0"/>
              <a:t>: 200px; </a:t>
            </a:r>
            <a:r>
              <a:rPr lang="es-CO" dirty="0" smtClean="0"/>
              <a:t>}</a:t>
            </a:r>
          </a:p>
          <a:p>
            <a:r>
              <a:rPr lang="es-CO" b="1" dirty="0"/>
              <a:t> Altura(</a:t>
            </a:r>
            <a:r>
              <a:rPr lang="es-CO" b="1" dirty="0" err="1"/>
              <a:t>height</a:t>
            </a:r>
            <a:r>
              <a:rPr lang="es-CO" b="1" dirty="0" smtClean="0"/>
              <a:t>)</a:t>
            </a:r>
            <a:r>
              <a:rPr lang="es-CO" dirty="0"/>
              <a:t> Todos los </a:t>
            </a:r>
            <a:r>
              <a:rPr lang="es-CO" dirty="0" smtClean="0"/>
              <a:t>elementos - columnas de </a:t>
            </a:r>
            <a:r>
              <a:rPr lang="es-CO" dirty="0"/>
              <a:t>tablas</a:t>
            </a:r>
          </a:p>
          <a:p>
            <a:pPr marL="365760" lvl="1" indent="0">
              <a:buNone/>
            </a:pPr>
            <a:r>
              <a:rPr lang="es-CO" dirty="0" smtClean="0"/>
              <a:t>#cabecera </a:t>
            </a:r>
            <a:r>
              <a:rPr lang="es-CO" dirty="0"/>
              <a:t>{ </a:t>
            </a:r>
            <a:r>
              <a:rPr lang="es-CO" dirty="0" err="1"/>
              <a:t>height</a:t>
            </a:r>
            <a:r>
              <a:rPr lang="es-CO" dirty="0"/>
              <a:t>: 60px; </a:t>
            </a:r>
            <a:r>
              <a:rPr lang="es-CO" dirty="0" smtClean="0"/>
              <a:t>}</a:t>
            </a:r>
          </a:p>
          <a:p>
            <a:pPr lvl="1"/>
            <a:r>
              <a:rPr lang="es-CO" sz="2400" b="1" dirty="0" smtClean="0"/>
              <a:t>Margen</a:t>
            </a:r>
            <a:endParaRPr lang="es-CO" sz="2400" b="1" dirty="0"/>
          </a:p>
          <a:p>
            <a:pPr marL="1051560" lvl="4" indent="0">
              <a:buNone/>
            </a:pPr>
            <a:r>
              <a:rPr lang="es-CO" b="1" dirty="0" err="1" smtClean="0"/>
              <a:t>margin-top,margin-right</a:t>
            </a:r>
            <a:r>
              <a:rPr lang="es-CO" b="1" dirty="0" smtClean="0"/>
              <a:t>, </a:t>
            </a:r>
            <a:r>
              <a:rPr lang="es-CO" b="1" dirty="0" err="1" smtClean="0"/>
              <a:t>margin-bottom</a:t>
            </a:r>
            <a:r>
              <a:rPr lang="es-CO" b="1" dirty="0" smtClean="0"/>
              <a:t>, </a:t>
            </a:r>
            <a:r>
              <a:rPr lang="es-CO" b="1" dirty="0" err="1" smtClean="0"/>
              <a:t>margin-left</a:t>
            </a:r>
            <a:endParaRPr lang="es-CO" b="1" dirty="0"/>
          </a:p>
          <a:p>
            <a:pPr marL="712788" lvl="4" indent="0">
              <a:buNone/>
            </a:pPr>
            <a:r>
              <a:rPr lang="es-CO" dirty="0" smtClean="0"/>
              <a:t>div </a:t>
            </a:r>
            <a:r>
              <a:rPr lang="es-CO" dirty="0" err="1"/>
              <a:t>img</a:t>
            </a:r>
            <a:r>
              <a:rPr lang="es-CO" dirty="0"/>
              <a:t> { </a:t>
            </a:r>
            <a:r>
              <a:rPr lang="es-CO" dirty="0" err="1"/>
              <a:t>margin</a:t>
            </a:r>
            <a:r>
              <a:rPr lang="es-CO" dirty="0"/>
              <a:t>-top: .5em; </a:t>
            </a:r>
            <a:r>
              <a:rPr lang="es-CO" dirty="0" err="1"/>
              <a:t>margin-bottom</a:t>
            </a:r>
            <a:r>
              <a:rPr lang="es-CO" dirty="0"/>
              <a:t>: .5em; </a:t>
            </a:r>
            <a:r>
              <a:rPr lang="es-CO" dirty="0" err="1"/>
              <a:t>margin-left</a:t>
            </a:r>
            <a:r>
              <a:rPr lang="es-CO" dirty="0"/>
              <a:t>: 1em; </a:t>
            </a:r>
            <a:r>
              <a:rPr lang="es-CO" dirty="0" err="1"/>
              <a:t>margin-right</a:t>
            </a:r>
            <a:r>
              <a:rPr lang="es-CO" dirty="0"/>
              <a:t>: .5em; </a:t>
            </a:r>
            <a:r>
              <a:rPr lang="es-CO" dirty="0" smtClean="0"/>
              <a:t>}</a:t>
            </a:r>
          </a:p>
          <a:p>
            <a:pPr marL="712788" lvl="4" indent="0">
              <a:buNone/>
            </a:pPr>
            <a:endParaRPr lang="es-CO" b="1" dirty="0"/>
          </a:p>
          <a:p>
            <a:pPr marL="712788" lvl="4" indent="0">
              <a:buNone/>
            </a:pPr>
            <a:r>
              <a:rPr lang="pt-BR" dirty="0" err="1"/>
              <a:t>div</a:t>
            </a:r>
            <a:r>
              <a:rPr lang="pt-BR" dirty="0"/>
              <a:t> </a:t>
            </a:r>
            <a:r>
              <a:rPr lang="pt-BR" dirty="0" err="1"/>
              <a:t>img</a:t>
            </a:r>
            <a:r>
              <a:rPr lang="pt-BR" dirty="0"/>
              <a:t> { </a:t>
            </a:r>
            <a:r>
              <a:rPr lang="pt-BR" dirty="0" err="1"/>
              <a:t>margin</a:t>
            </a:r>
            <a:r>
              <a:rPr lang="pt-BR" dirty="0"/>
              <a:t>: .5em .5em .5m 1em;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270050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0"/>
            <a:ext cx="7024744" cy="1143000"/>
          </a:xfrm>
        </p:spPr>
        <p:txBody>
          <a:bodyPr/>
          <a:lstStyle/>
          <a:p>
            <a:r>
              <a:rPr lang="es-CO" dirty="0"/>
              <a:t>Modelo de cajas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/>
          </a:bodyPr>
          <a:lstStyle/>
          <a:p>
            <a:pPr lvl="1"/>
            <a:r>
              <a:rPr lang="es-CO" sz="2400" b="1" dirty="0" smtClean="0"/>
              <a:t>Relleno</a:t>
            </a:r>
            <a:endParaRPr lang="es-CO" sz="2400" b="1" dirty="0"/>
          </a:p>
          <a:p>
            <a:pPr marL="1051560" lvl="4" indent="0">
              <a:buNone/>
            </a:pPr>
            <a:r>
              <a:rPr lang="es-CO" sz="2000" b="1" dirty="0" err="1" smtClean="0"/>
              <a:t>padding</a:t>
            </a:r>
            <a:r>
              <a:rPr lang="es-CO" sz="2000" b="1" dirty="0" smtClean="0"/>
              <a:t>-top, </a:t>
            </a:r>
            <a:r>
              <a:rPr lang="es-CO" sz="2000" b="1" dirty="0" err="1" smtClean="0"/>
              <a:t>padding-right</a:t>
            </a:r>
            <a:r>
              <a:rPr lang="es-CO" sz="2000" b="1" dirty="0" smtClean="0"/>
              <a:t>, </a:t>
            </a:r>
            <a:r>
              <a:rPr lang="es-CO" sz="2000" b="1" dirty="0" err="1" smtClean="0"/>
              <a:t>padding-bottom,padding-left</a:t>
            </a:r>
            <a:endParaRPr lang="es-CO" sz="2000" b="1" dirty="0" smtClean="0"/>
          </a:p>
          <a:p>
            <a:pPr marL="1051560" lvl="4" indent="0">
              <a:buNone/>
            </a:pPr>
            <a:r>
              <a:rPr lang="es-CO" sz="2000" dirty="0"/>
              <a:t>.relleno { </a:t>
            </a:r>
            <a:r>
              <a:rPr lang="es-CO" sz="2000" dirty="0" err="1"/>
              <a:t>padding</a:t>
            </a:r>
            <a:r>
              <a:rPr lang="es-CO" sz="2000" dirty="0"/>
              <a:t>-top: 2em; </a:t>
            </a:r>
            <a:r>
              <a:rPr lang="es-CO" sz="2000" dirty="0" err="1"/>
              <a:t>padding-right</a:t>
            </a:r>
            <a:r>
              <a:rPr lang="es-CO" sz="2000" dirty="0"/>
              <a:t>: 2em; </a:t>
            </a:r>
            <a:r>
              <a:rPr lang="es-CO" sz="2000" dirty="0" err="1"/>
              <a:t>padding-bottom</a:t>
            </a:r>
            <a:r>
              <a:rPr lang="es-CO" sz="2000" dirty="0"/>
              <a:t>: </a:t>
            </a:r>
            <a:r>
              <a:rPr lang="es-CO" sz="2000" dirty="0" smtClean="0"/>
              <a:t>2em; </a:t>
            </a:r>
            <a:r>
              <a:rPr lang="es-CO" sz="2000" dirty="0" err="1"/>
              <a:t>padding-left</a:t>
            </a:r>
            <a:r>
              <a:rPr lang="es-CO" sz="2000" dirty="0"/>
              <a:t>: 2em; }  </a:t>
            </a:r>
            <a:endParaRPr lang="es-CO" sz="2000" dirty="0" smtClean="0"/>
          </a:p>
          <a:p>
            <a:pPr marL="1051560" lvl="4" indent="0">
              <a:buNone/>
            </a:pPr>
            <a:endParaRPr lang="es-CO" sz="2000" dirty="0"/>
          </a:p>
          <a:p>
            <a:pPr marL="1051560" lvl="4" indent="0">
              <a:buNone/>
            </a:pPr>
            <a:r>
              <a:rPr lang="pt-BR" sz="2000" dirty="0" err="1"/>
              <a:t>body</a:t>
            </a:r>
            <a:r>
              <a:rPr lang="pt-BR" sz="2000" dirty="0"/>
              <a:t> {</a:t>
            </a:r>
            <a:r>
              <a:rPr lang="pt-BR" sz="2000" dirty="0" err="1"/>
              <a:t>padding</a:t>
            </a:r>
            <a:r>
              <a:rPr lang="pt-BR" sz="2000" dirty="0"/>
              <a:t>: 2em} </a:t>
            </a:r>
            <a:r>
              <a:rPr lang="pt-BR" sz="2000" i="1" dirty="0"/>
              <a:t>/* Todos </a:t>
            </a:r>
            <a:r>
              <a:rPr lang="pt-BR" sz="2000" i="1" dirty="0" err="1"/>
              <a:t>los</a:t>
            </a:r>
            <a:r>
              <a:rPr lang="pt-BR" sz="2000" i="1" dirty="0"/>
              <a:t> </a:t>
            </a:r>
            <a:r>
              <a:rPr lang="pt-BR" sz="2000" i="1" dirty="0" err="1"/>
              <a:t>rellenos</a:t>
            </a:r>
            <a:r>
              <a:rPr lang="pt-BR" sz="2000" i="1" dirty="0"/>
              <a:t> </a:t>
            </a:r>
            <a:r>
              <a:rPr lang="pt-BR" sz="2000" i="1" dirty="0" err="1"/>
              <a:t>valen</a:t>
            </a:r>
            <a:r>
              <a:rPr lang="pt-BR" sz="2000" i="1" dirty="0"/>
              <a:t> 2em */</a:t>
            </a:r>
            <a:r>
              <a:rPr lang="pt-BR" sz="2000" dirty="0"/>
              <a:t> </a:t>
            </a:r>
            <a:endParaRPr lang="pt-BR" sz="2000" dirty="0" smtClean="0"/>
          </a:p>
          <a:p>
            <a:pPr marL="1051560" lvl="4" indent="0">
              <a:buNone/>
            </a:pPr>
            <a:r>
              <a:rPr lang="pt-BR" sz="2000" dirty="0" err="1" smtClean="0"/>
              <a:t>body</a:t>
            </a:r>
            <a:r>
              <a:rPr lang="pt-BR" sz="2000" dirty="0" smtClean="0"/>
              <a:t> </a:t>
            </a:r>
            <a:r>
              <a:rPr lang="pt-BR" sz="2000" dirty="0"/>
              <a:t>{</a:t>
            </a:r>
            <a:r>
              <a:rPr lang="pt-BR" sz="2000" dirty="0" err="1"/>
              <a:t>padding</a:t>
            </a:r>
            <a:r>
              <a:rPr lang="pt-BR" sz="2000" dirty="0"/>
              <a:t>: 1em 2em} </a:t>
            </a:r>
            <a:r>
              <a:rPr lang="pt-BR" sz="2000" i="1" dirty="0"/>
              <a:t>/* Superior e inferior = 1em, </a:t>
            </a:r>
            <a:r>
              <a:rPr lang="pt-BR" sz="2000" i="1" dirty="0" err="1"/>
              <a:t>Izquierdo</a:t>
            </a:r>
            <a:r>
              <a:rPr lang="pt-BR" sz="2000" i="1" dirty="0"/>
              <a:t> y </a:t>
            </a:r>
            <a:r>
              <a:rPr lang="pt-BR" sz="2000" i="1" dirty="0" err="1"/>
              <a:t>derecho</a:t>
            </a:r>
            <a:r>
              <a:rPr lang="pt-BR" sz="2000" i="1" dirty="0"/>
              <a:t> = 2em */</a:t>
            </a:r>
            <a:r>
              <a:rPr lang="pt-BR" sz="2000" dirty="0"/>
              <a:t> </a:t>
            </a:r>
            <a:endParaRPr lang="pt-BR" sz="2000" dirty="0" smtClean="0"/>
          </a:p>
          <a:p>
            <a:pPr marL="1051560" lvl="4" indent="0">
              <a:buNone/>
            </a:pPr>
            <a:r>
              <a:rPr lang="pt-BR" sz="2000" dirty="0" err="1" smtClean="0"/>
              <a:t>body</a:t>
            </a:r>
            <a:r>
              <a:rPr lang="pt-BR" sz="2000" dirty="0" smtClean="0"/>
              <a:t> </a:t>
            </a:r>
            <a:r>
              <a:rPr lang="pt-BR" sz="2000" dirty="0"/>
              <a:t>{</a:t>
            </a:r>
            <a:r>
              <a:rPr lang="pt-BR" sz="2000" dirty="0" err="1"/>
              <a:t>padding</a:t>
            </a:r>
            <a:r>
              <a:rPr lang="pt-BR" sz="2000" dirty="0"/>
              <a:t>: 1em 2em 3em} </a:t>
            </a:r>
            <a:r>
              <a:rPr lang="pt-BR" sz="2000" i="1" dirty="0"/>
              <a:t>/* Superior = 1em, </a:t>
            </a:r>
            <a:r>
              <a:rPr lang="pt-BR" sz="2000" i="1" dirty="0" err="1"/>
              <a:t>derecho</a:t>
            </a:r>
            <a:r>
              <a:rPr lang="pt-BR" sz="2000" i="1" dirty="0"/>
              <a:t> = 2em, inferior = 3em, </a:t>
            </a:r>
            <a:r>
              <a:rPr lang="pt-BR" sz="2000" i="1" dirty="0" err="1"/>
              <a:t>izquierdo</a:t>
            </a:r>
            <a:r>
              <a:rPr lang="pt-BR" sz="2000" i="1" dirty="0"/>
              <a:t> = 2em */</a:t>
            </a:r>
            <a:r>
              <a:rPr lang="pt-BR" sz="2000" dirty="0"/>
              <a:t> </a:t>
            </a:r>
            <a:endParaRPr lang="pt-BR" sz="2000" dirty="0" smtClean="0"/>
          </a:p>
          <a:p>
            <a:pPr marL="1051560" lvl="4" indent="0">
              <a:buNone/>
            </a:pPr>
            <a:r>
              <a:rPr lang="pt-BR" sz="2000" dirty="0" err="1" smtClean="0"/>
              <a:t>body</a:t>
            </a:r>
            <a:r>
              <a:rPr lang="pt-BR" sz="2000" dirty="0" smtClean="0"/>
              <a:t> </a:t>
            </a:r>
            <a:r>
              <a:rPr lang="pt-BR" sz="2000" dirty="0"/>
              <a:t>{</a:t>
            </a:r>
            <a:r>
              <a:rPr lang="pt-BR" sz="2000" dirty="0" err="1"/>
              <a:t>padding</a:t>
            </a:r>
            <a:r>
              <a:rPr lang="pt-BR" sz="2000" dirty="0"/>
              <a:t>: 1em 2em 3em 4em} </a:t>
            </a:r>
            <a:r>
              <a:rPr lang="pt-BR" sz="2000" i="1" dirty="0"/>
              <a:t>/* Superior = 1em, </a:t>
            </a:r>
            <a:r>
              <a:rPr lang="pt-BR" sz="2000" i="1" dirty="0" err="1"/>
              <a:t>derecho</a:t>
            </a:r>
            <a:r>
              <a:rPr lang="pt-BR" sz="2000" i="1" dirty="0"/>
              <a:t> = 2em, inferior = 3em, </a:t>
            </a:r>
            <a:r>
              <a:rPr lang="pt-BR" sz="2000" i="1" dirty="0" err="1"/>
              <a:t>izquierdo</a:t>
            </a:r>
            <a:r>
              <a:rPr lang="pt-BR" sz="2000" i="1" dirty="0"/>
              <a:t> = 4em */</a:t>
            </a:r>
            <a:endParaRPr lang="es-CO" sz="2000" dirty="0" smtClean="0"/>
          </a:p>
        </p:txBody>
      </p:sp>
    </p:spTree>
    <p:extLst>
      <p:ext uri="{BB962C8B-B14F-4D97-AF65-F5344CB8AC3E}">
        <p14:creationId xmlns:p14="http://schemas.microsoft.com/office/powerpoint/2010/main" val="11344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4142"/>
            <a:ext cx="7024744" cy="1143000"/>
          </a:xfrm>
        </p:spPr>
        <p:txBody>
          <a:bodyPr/>
          <a:lstStyle/>
          <a:p>
            <a:r>
              <a:rPr lang="es-CO" dirty="0"/>
              <a:t>Modelo de cajas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/>
          </a:bodyPr>
          <a:lstStyle/>
          <a:p>
            <a:pPr marL="273050" lvl="1" indent="-273050"/>
            <a:r>
              <a:rPr lang="es-CO" sz="2400" b="1" dirty="0" smtClean="0"/>
              <a:t>Bordes</a:t>
            </a:r>
          </a:p>
          <a:p>
            <a:pPr lvl="1">
              <a:buFont typeface="Wingdings" pitchFamily="2" charset="2"/>
              <a:buChar char="Ø"/>
            </a:pPr>
            <a:r>
              <a:rPr lang="es-CO" sz="2400" b="1" dirty="0" smtClean="0"/>
              <a:t>Anchura</a:t>
            </a:r>
          </a:p>
          <a:p>
            <a:pPr marL="365760" lvl="1" indent="0">
              <a:buNone/>
            </a:pPr>
            <a:r>
              <a:rPr lang="es-CO" sz="2400" dirty="0" err="1" smtClean="0"/>
              <a:t>border</a:t>
            </a:r>
            <a:r>
              <a:rPr lang="es-CO" sz="2400" dirty="0" smtClean="0"/>
              <a:t>-top-</a:t>
            </a:r>
            <a:r>
              <a:rPr lang="es-CO" sz="2400" dirty="0" err="1" smtClean="0"/>
              <a:t>width</a:t>
            </a:r>
            <a:r>
              <a:rPr lang="es-CO" sz="2400" dirty="0" smtClean="0"/>
              <a:t>, </a:t>
            </a:r>
            <a:r>
              <a:rPr lang="es-CO" sz="2400" dirty="0" err="1" smtClean="0"/>
              <a:t>border-right-width,border-bottom-width</a:t>
            </a:r>
            <a:r>
              <a:rPr lang="es-CO" sz="2400" dirty="0" smtClean="0"/>
              <a:t>, </a:t>
            </a:r>
            <a:r>
              <a:rPr lang="es-CO" sz="2400" dirty="0" err="1" smtClean="0"/>
              <a:t>border-left-width</a:t>
            </a:r>
            <a:endParaRPr lang="es-CO" sz="2400" dirty="0" smtClean="0"/>
          </a:p>
          <a:p>
            <a:pPr lvl="1">
              <a:buFont typeface="Wingdings" pitchFamily="2" charset="2"/>
              <a:buChar char="Ø"/>
            </a:pPr>
            <a:r>
              <a:rPr lang="es-CO" sz="2400" b="1" dirty="0" smtClean="0"/>
              <a:t>Color</a:t>
            </a:r>
          </a:p>
          <a:p>
            <a:pPr marL="365760" lvl="1" indent="0">
              <a:buNone/>
            </a:pPr>
            <a:r>
              <a:rPr lang="es-CO" sz="2400" dirty="0" smtClean="0"/>
              <a:t> border-top-color,border-right-color,border-bottom-color,border-left-color</a:t>
            </a:r>
          </a:p>
          <a:p>
            <a:pPr lvl="1"/>
            <a:r>
              <a:rPr lang="es-CO" sz="2400" b="1" dirty="0" smtClean="0"/>
              <a:t>Estilo</a:t>
            </a:r>
          </a:p>
          <a:p>
            <a:pPr marL="365760" lvl="1" indent="0">
              <a:buNone/>
            </a:pPr>
            <a:r>
              <a:rPr lang="es-CO" sz="2400" dirty="0" smtClean="0"/>
              <a:t>border-top-style,border-right-style,border-bottom-style,border-left-style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284933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4142"/>
            <a:ext cx="7024744" cy="1143000"/>
          </a:xfrm>
        </p:spPr>
        <p:txBody>
          <a:bodyPr/>
          <a:lstStyle/>
          <a:p>
            <a:r>
              <a:rPr lang="es-CO" dirty="0"/>
              <a:t>Modelo de cajas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/>
          </a:bodyPr>
          <a:lstStyle/>
          <a:p>
            <a:pPr marL="273050" lvl="1" indent="-273050"/>
            <a:endParaRPr lang="es-CO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6840760" cy="4581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18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4142"/>
            <a:ext cx="7024744" cy="1143000"/>
          </a:xfrm>
        </p:spPr>
        <p:txBody>
          <a:bodyPr/>
          <a:lstStyle/>
          <a:p>
            <a:r>
              <a:rPr lang="es-CO" dirty="0"/>
              <a:t>Modelo de cajas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/>
          </a:bodyPr>
          <a:lstStyle/>
          <a:p>
            <a:pPr marL="273050" lvl="1" indent="-273050"/>
            <a:endParaRPr lang="es-CO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6912768" cy="5027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82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4142"/>
            <a:ext cx="7024744" cy="1143000"/>
          </a:xfrm>
        </p:spPr>
        <p:txBody>
          <a:bodyPr/>
          <a:lstStyle/>
          <a:p>
            <a:r>
              <a:rPr lang="es-CO" dirty="0" smtClean="0"/>
              <a:t>Tipos de Elementos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/>
          </a:bodyPr>
          <a:lstStyle/>
          <a:p>
            <a:pPr marL="273050" lvl="1" indent="-273050"/>
            <a:r>
              <a:rPr lang="es-CO" sz="2400" b="1" dirty="0" smtClean="0"/>
              <a:t>Bloque: </a:t>
            </a:r>
            <a:r>
              <a:rPr lang="es-CO" sz="2400" dirty="0" smtClean="0"/>
              <a:t>Siempre </a:t>
            </a:r>
            <a:r>
              <a:rPr lang="es-CO" sz="2400" dirty="0"/>
              <a:t>empiezan en una nueva línea y ocupan todo el espacio disponible hasta el final de la línea</a:t>
            </a:r>
            <a:r>
              <a:rPr lang="es-CO" sz="2400" dirty="0" smtClean="0"/>
              <a:t>.</a:t>
            </a:r>
          </a:p>
          <a:p>
            <a:pPr marL="444500" lvl="1" indent="0">
              <a:buNone/>
            </a:pPr>
            <a:r>
              <a:rPr lang="es-CO" sz="2400" dirty="0" err="1"/>
              <a:t>address</a:t>
            </a:r>
            <a:r>
              <a:rPr lang="es-CO" sz="2400" dirty="0"/>
              <a:t>, </a:t>
            </a:r>
            <a:r>
              <a:rPr lang="es-CO" sz="2400" dirty="0" err="1"/>
              <a:t>blockquote</a:t>
            </a:r>
            <a:r>
              <a:rPr lang="es-CO" sz="2400" dirty="0"/>
              <a:t>, center, </a:t>
            </a:r>
            <a:r>
              <a:rPr lang="es-CO" sz="2400" dirty="0" err="1"/>
              <a:t>dir</a:t>
            </a:r>
            <a:r>
              <a:rPr lang="es-CO" sz="2400" dirty="0"/>
              <a:t>, div, dl, </a:t>
            </a:r>
            <a:r>
              <a:rPr lang="es-CO" sz="2400" dirty="0" err="1"/>
              <a:t>fieldset</a:t>
            </a:r>
            <a:r>
              <a:rPr lang="es-CO" sz="2400" dirty="0"/>
              <a:t>, </a:t>
            </a:r>
            <a:r>
              <a:rPr lang="es-CO" sz="2400" dirty="0" err="1"/>
              <a:t>form</a:t>
            </a:r>
            <a:r>
              <a:rPr lang="es-CO" sz="2400" dirty="0"/>
              <a:t>, h1, h2,h3, h4, h5, h6, </a:t>
            </a:r>
            <a:r>
              <a:rPr lang="es-CO" sz="2400" dirty="0" err="1"/>
              <a:t>hr</a:t>
            </a:r>
            <a:r>
              <a:rPr lang="es-CO" sz="2400" dirty="0"/>
              <a:t>, </a:t>
            </a:r>
            <a:r>
              <a:rPr lang="es-CO" sz="2400" dirty="0" err="1"/>
              <a:t>isindex</a:t>
            </a:r>
            <a:r>
              <a:rPr lang="es-CO" sz="2400" dirty="0"/>
              <a:t>, </a:t>
            </a:r>
            <a:r>
              <a:rPr lang="es-CO" sz="2400" dirty="0" err="1"/>
              <a:t>menu</a:t>
            </a:r>
            <a:r>
              <a:rPr lang="es-CO" sz="2400" dirty="0"/>
              <a:t>, </a:t>
            </a:r>
            <a:r>
              <a:rPr lang="es-CO" sz="2400" dirty="0" err="1"/>
              <a:t>noframes</a:t>
            </a:r>
            <a:r>
              <a:rPr lang="es-CO" sz="2400" dirty="0"/>
              <a:t>, </a:t>
            </a:r>
            <a:r>
              <a:rPr lang="es-CO" sz="2400" dirty="0" err="1"/>
              <a:t>noscript</a:t>
            </a:r>
            <a:r>
              <a:rPr lang="es-CO" sz="2400" dirty="0"/>
              <a:t>, </a:t>
            </a:r>
            <a:r>
              <a:rPr lang="es-CO" sz="2400" dirty="0" err="1"/>
              <a:t>ol</a:t>
            </a:r>
            <a:r>
              <a:rPr lang="es-CO" sz="2400" dirty="0"/>
              <a:t>, p, pre, </a:t>
            </a:r>
            <a:r>
              <a:rPr lang="es-CO" sz="2400" dirty="0" err="1"/>
              <a:t>table</a:t>
            </a:r>
            <a:r>
              <a:rPr lang="es-CO" sz="2400" dirty="0"/>
              <a:t>, </a:t>
            </a:r>
            <a:r>
              <a:rPr lang="es-CO" sz="2400" dirty="0" err="1"/>
              <a:t>ul</a:t>
            </a:r>
            <a:r>
              <a:rPr lang="es-CO" sz="2400" dirty="0"/>
              <a:t>.</a:t>
            </a:r>
          </a:p>
          <a:p>
            <a:pPr marL="273050" lvl="1" indent="-273050"/>
            <a:endParaRPr lang="es-CO" sz="2400" b="1" dirty="0" smtClean="0"/>
          </a:p>
          <a:p>
            <a:pPr marL="273050" lvl="1" indent="-273050"/>
            <a:r>
              <a:rPr lang="es-CO" sz="2400" b="1" dirty="0" err="1" smtClean="0"/>
              <a:t>Linea</a:t>
            </a:r>
            <a:r>
              <a:rPr lang="es-CO" sz="2400" b="1" dirty="0" smtClean="0"/>
              <a:t>: </a:t>
            </a:r>
            <a:r>
              <a:rPr lang="es-CO" sz="2400" dirty="0"/>
              <a:t>N</a:t>
            </a:r>
            <a:r>
              <a:rPr lang="es-CO" sz="2400" dirty="0" smtClean="0"/>
              <a:t>o </a:t>
            </a:r>
            <a:r>
              <a:rPr lang="es-CO" sz="2400" dirty="0"/>
              <a:t>empiezan necesariamente en nueva línea y sólo ocupan el espacio necesario para mostrar sus contenidos</a:t>
            </a:r>
            <a:r>
              <a:rPr lang="es-CO" sz="2400" dirty="0" smtClean="0"/>
              <a:t>.</a:t>
            </a:r>
          </a:p>
          <a:p>
            <a:pPr marL="444500" lvl="1" indent="0">
              <a:buNone/>
            </a:pPr>
            <a:r>
              <a:rPr lang="es-CO" sz="2400" dirty="0" smtClean="0"/>
              <a:t>a</a:t>
            </a:r>
            <a:r>
              <a:rPr lang="es-CO" sz="2400" dirty="0"/>
              <a:t>,  b, </a:t>
            </a:r>
            <a:r>
              <a:rPr lang="es-CO" sz="2400" dirty="0" err="1"/>
              <a:t>basefont</a:t>
            </a:r>
            <a:r>
              <a:rPr lang="es-CO" sz="2400" dirty="0"/>
              <a:t>, </a:t>
            </a:r>
            <a:r>
              <a:rPr lang="es-CO" sz="2400" dirty="0" err="1"/>
              <a:t>big</a:t>
            </a:r>
            <a:r>
              <a:rPr lang="es-CO" sz="2400" dirty="0"/>
              <a:t>, </a:t>
            </a:r>
            <a:r>
              <a:rPr lang="es-CO" sz="2400" dirty="0" err="1"/>
              <a:t>br</a:t>
            </a:r>
            <a:r>
              <a:rPr lang="es-CO" sz="2400" dirty="0"/>
              <a:t>, cite, </a:t>
            </a:r>
            <a:r>
              <a:rPr lang="es-CO" sz="2400" dirty="0" err="1"/>
              <a:t>code</a:t>
            </a:r>
            <a:r>
              <a:rPr lang="es-CO" sz="2400" dirty="0"/>
              <a:t>,  </a:t>
            </a:r>
            <a:r>
              <a:rPr lang="es-CO" sz="2400" dirty="0" err="1"/>
              <a:t>em</a:t>
            </a:r>
            <a:r>
              <a:rPr lang="es-CO" sz="2400" dirty="0"/>
              <a:t>, </a:t>
            </a:r>
            <a:r>
              <a:rPr lang="es-CO" sz="2400" dirty="0" err="1"/>
              <a:t>font,i</a:t>
            </a:r>
            <a:r>
              <a:rPr lang="es-CO" sz="2400" dirty="0"/>
              <a:t>, </a:t>
            </a:r>
            <a:r>
              <a:rPr lang="es-CO" sz="2400" dirty="0" err="1"/>
              <a:t>img</a:t>
            </a:r>
            <a:r>
              <a:rPr lang="es-CO" sz="2400" dirty="0"/>
              <a:t>, input,  </a:t>
            </a:r>
            <a:r>
              <a:rPr lang="es-CO" sz="2400" dirty="0" err="1"/>
              <a:t>label</a:t>
            </a:r>
            <a:r>
              <a:rPr lang="es-CO" sz="2400" dirty="0"/>
              <a:t>, s,  </a:t>
            </a:r>
            <a:r>
              <a:rPr lang="es-CO" sz="2400" dirty="0" err="1"/>
              <a:t>select</a:t>
            </a:r>
            <a:r>
              <a:rPr lang="es-CO" sz="2400" dirty="0"/>
              <a:t>, </a:t>
            </a:r>
            <a:r>
              <a:rPr lang="es-CO" sz="2400" dirty="0" err="1"/>
              <a:t>small</a:t>
            </a:r>
            <a:r>
              <a:rPr lang="es-CO" sz="2400" dirty="0"/>
              <a:t>, </a:t>
            </a:r>
            <a:r>
              <a:rPr lang="es-CO" sz="2400" dirty="0" err="1"/>
              <a:t>span</a:t>
            </a:r>
            <a:r>
              <a:rPr lang="es-CO" sz="2400" dirty="0"/>
              <a:t>, strike, </a:t>
            </a:r>
            <a:r>
              <a:rPr lang="es-CO" sz="2400" dirty="0" err="1"/>
              <a:t>strong</a:t>
            </a:r>
            <a:r>
              <a:rPr lang="es-CO" sz="2400" dirty="0"/>
              <a:t>, sub, </a:t>
            </a:r>
            <a:r>
              <a:rPr lang="es-CO" sz="2400" dirty="0" err="1"/>
              <a:t>sup</a:t>
            </a:r>
            <a:r>
              <a:rPr lang="es-CO" sz="2400" dirty="0"/>
              <a:t>, </a:t>
            </a:r>
            <a:r>
              <a:rPr lang="es-CO" sz="2400" dirty="0" err="1"/>
              <a:t>textarea</a:t>
            </a:r>
            <a:r>
              <a:rPr lang="es-CO" sz="2400" dirty="0"/>
              <a:t>, u.</a:t>
            </a:r>
          </a:p>
          <a:p>
            <a:pPr marL="273050" lvl="1" indent="-273050"/>
            <a:endParaRPr lang="es-CO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98192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548680"/>
            <a:ext cx="7024744" cy="1143000"/>
          </a:xfrm>
        </p:spPr>
        <p:txBody>
          <a:bodyPr/>
          <a:lstStyle/>
          <a:p>
            <a:r>
              <a:rPr lang="es-CO" dirty="0" err="1" smtClean="0"/>
              <a:t>Utilizacion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700808"/>
            <a:ext cx="7920880" cy="4608512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es-CO" dirty="0"/>
              <a:t>CSS es un lenguaje de hojas de estilos creado para controlar el aspecto o presentación de </a:t>
            </a:r>
            <a:r>
              <a:rPr lang="es-CO" dirty="0" smtClean="0"/>
              <a:t>los documentos </a:t>
            </a:r>
            <a:r>
              <a:rPr lang="es-CO" dirty="0"/>
              <a:t>electrónicos definidos con HTML y XHTML. CSS es la mejor forma de separar </a:t>
            </a:r>
            <a:r>
              <a:rPr lang="es-CO" dirty="0" smtClean="0"/>
              <a:t>los contenidos </a:t>
            </a:r>
            <a:r>
              <a:rPr lang="es-CO" dirty="0"/>
              <a:t>y su presentación y es imprescindible para crear páginas web complejas.</a:t>
            </a:r>
          </a:p>
          <a:p>
            <a:pPr marL="68580" indent="0">
              <a:buNone/>
            </a:pPr>
            <a:endParaRPr lang="es-CO" b="1" dirty="0" smtClean="0"/>
          </a:p>
          <a:p>
            <a:r>
              <a:rPr lang="es-CO" b="1" dirty="0" smtClean="0"/>
              <a:t>Incluir </a:t>
            </a:r>
            <a:r>
              <a:rPr lang="es-CO" b="1" dirty="0"/>
              <a:t>CSS en los elementos </a:t>
            </a:r>
            <a:r>
              <a:rPr lang="es-CO" b="1" dirty="0" smtClean="0"/>
              <a:t>HTML</a:t>
            </a:r>
          </a:p>
          <a:p>
            <a:pPr marL="68580" indent="0">
              <a:buNone/>
            </a:pPr>
            <a:endParaRPr lang="es-CO" dirty="0" smtClean="0"/>
          </a:p>
          <a:p>
            <a:pPr marL="68580" indent="0">
              <a:buNone/>
            </a:pPr>
            <a:r>
              <a:rPr lang="es-CO" dirty="0" smtClean="0"/>
              <a:t>&lt;</a:t>
            </a:r>
            <a:r>
              <a:rPr lang="es-CO" dirty="0"/>
              <a:t>p </a:t>
            </a:r>
            <a:r>
              <a:rPr lang="es-CO" dirty="0" err="1"/>
              <a:t>style</a:t>
            </a:r>
            <a:r>
              <a:rPr lang="es-CO" dirty="0"/>
              <a:t>="color: </a:t>
            </a:r>
            <a:r>
              <a:rPr lang="es-CO" dirty="0" err="1"/>
              <a:t>black</a:t>
            </a:r>
            <a:r>
              <a:rPr lang="es-CO" dirty="0"/>
              <a:t>; </a:t>
            </a:r>
            <a:r>
              <a:rPr lang="es-CO" dirty="0" err="1"/>
              <a:t>font-family</a:t>
            </a:r>
            <a:r>
              <a:rPr lang="es-CO" dirty="0"/>
              <a:t>: </a:t>
            </a:r>
            <a:r>
              <a:rPr lang="es-CO" dirty="0" err="1"/>
              <a:t>Verdana</a:t>
            </a:r>
            <a:r>
              <a:rPr lang="es-CO" dirty="0"/>
              <a:t>;"&gt;Un párrafo de texto.&lt;/p&gt;</a:t>
            </a:r>
            <a:endParaRPr lang="es-CO" dirty="0" smtClean="0"/>
          </a:p>
          <a:p>
            <a:endParaRPr lang="es-CO" dirty="0"/>
          </a:p>
          <a:p>
            <a:r>
              <a:rPr lang="es-CO" dirty="0"/>
              <a:t> </a:t>
            </a:r>
            <a:r>
              <a:rPr lang="es-CO" b="1" dirty="0"/>
              <a:t>Incluir CSS en el mismo documento HTML</a:t>
            </a:r>
          </a:p>
          <a:p>
            <a:pPr marL="68580" indent="0">
              <a:buNone/>
            </a:pPr>
            <a:r>
              <a:rPr lang="es-CO" dirty="0"/>
              <a:t>&lt;</a:t>
            </a:r>
            <a:r>
              <a:rPr lang="es-CO" dirty="0" err="1"/>
              <a:t>style</a:t>
            </a:r>
            <a:r>
              <a:rPr lang="es-CO" dirty="0"/>
              <a:t> </a:t>
            </a:r>
            <a:r>
              <a:rPr lang="es-CO" dirty="0" err="1"/>
              <a:t>type</a:t>
            </a:r>
            <a:r>
              <a:rPr lang="es-CO" dirty="0"/>
              <a:t>="</a:t>
            </a:r>
            <a:r>
              <a:rPr lang="es-CO" dirty="0" err="1"/>
              <a:t>text</a:t>
            </a:r>
            <a:r>
              <a:rPr lang="es-CO" dirty="0"/>
              <a:t>/</a:t>
            </a:r>
            <a:r>
              <a:rPr lang="es-CO" dirty="0" err="1"/>
              <a:t>css</a:t>
            </a:r>
            <a:r>
              <a:rPr lang="es-CO" dirty="0"/>
              <a:t>"&gt; </a:t>
            </a:r>
            <a:endParaRPr lang="es-CO" dirty="0" smtClean="0"/>
          </a:p>
          <a:p>
            <a:pPr marL="68580" indent="0">
              <a:buNone/>
            </a:pPr>
            <a:r>
              <a:rPr lang="es-CO" dirty="0"/>
              <a:t>	</a:t>
            </a:r>
            <a:r>
              <a:rPr lang="es-CO" dirty="0" smtClean="0"/>
              <a:t>p </a:t>
            </a:r>
            <a:r>
              <a:rPr lang="es-CO" dirty="0"/>
              <a:t>{ color: </a:t>
            </a:r>
            <a:r>
              <a:rPr lang="es-CO" dirty="0" err="1"/>
              <a:t>black</a:t>
            </a:r>
            <a:r>
              <a:rPr lang="es-CO" dirty="0"/>
              <a:t>; </a:t>
            </a:r>
            <a:r>
              <a:rPr lang="es-CO" dirty="0" err="1"/>
              <a:t>font-family</a:t>
            </a:r>
            <a:r>
              <a:rPr lang="es-CO" dirty="0"/>
              <a:t>: </a:t>
            </a:r>
            <a:r>
              <a:rPr lang="es-CO" dirty="0" err="1"/>
              <a:t>Verdana</a:t>
            </a:r>
            <a:r>
              <a:rPr lang="es-CO" dirty="0" smtClean="0"/>
              <a:t>;} </a:t>
            </a:r>
          </a:p>
          <a:p>
            <a:pPr marL="68580" indent="0">
              <a:buNone/>
            </a:pPr>
            <a:r>
              <a:rPr lang="es-CO" dirty="0" smtClean="0"/>
              <a:t>&lt;/</a:t>
            </a:r>
            <a:r>
              <a:rPr lang="es-CO" dirty="0" err="1"/>
              <a:t>style</a:t>
            </a:r>
            <a:r>
              <a:rPr lang="es-CO" dirty="0"/>
              <a:t>&gt;</a:t>
            </a:r>
            <a:endParaRPr lang="es-CO" dirty="0" smtClean="0"/>
          </a:p>
          <a:p>
            <a:r>
              <a:rPr lang="es-CO" dirty="0"/>
              <a:t> </a:t>
            </a:r>
            <a:r>
              <a:rPr lang="es-CO" b="1" dirty="0"/>
              <a:t>Incluir CSS archivo </a:t>
            </a:r>
            <a:r>
              <a:rPr lang="es-CO" b="1" dirty="0" smtClean="0"/>
              <a:t>externo</a:t>
            </a:r>
          </a:p>
          <a:p>
            <a:pPr marL="68580" indent="0">
              <a:buNone/>
            </a:pPr>
            <a:r>
              <a:rPr lang="es-CO" dirty="0" smtClean="0"/>
              <a:t>&lt;Link </a:t>
            </a:r>
            <a:r>
              <a:rPr lang="es-CO" dirty="0" err="1" smtClean="0"/>
              <a:t>rel</a:t>
            </a:r>
            <a:r>
              <a:rPr lang="es-CO" dirty="0" smtClean="0"/>
              <a:t>=“</a:t>
            </a:r>
            <a:r>
              <a:rPr lang="es-CO" dirty="0" err="1" smtClean="0"/>
              <a:t>stylesheet</a:t>
            </a:r>
            <a:r>
              <a:rPr lang="es-CO" dirty="0" smtClean="0"/>
              <a:t>” </a:t>
            </a:r>
            <a:r>
              <a:rPr lang="es-CO" dirty="0" err="1" smtClean="0"/>
              <a:t>type</a:t>
            </a:r>
            <a:r>
              <a:rPr lang="es-CO" dirty="0" smtClean="0"/>
              <a:t>=“</a:t>
            </a:r>
            <a:r>
              <a:rPr lang="es-CO" dirty="0" err="1" smtClean="0"/>
              <a:t>text</a:t>
            </a:r>
            <a:r>
              <a:rPr lang="es-CO" dirty="0" smtClean="0"/>
              <a:t>/</a:t>
            </a:r>
            <a:r>
              <a:rPr lang="es-CO" dirty="0" err="1" smtClean="0"/>
              <a:t>css</a:t>
            </a:r>
            <a:r>
              <a:rPr lang="es-CO" dirty="0" smtClean="0"/>
              <a:t>” </a:t>
            </a:r>
            <a:r>
              <a:rPr lang="es-CO" dirty="0" err="1" smtClean="0"/>
              <a:t>href</a:t>
            </a:r>
            <a:r>
              <a:rPr lang="es-CO" dirty="0" smtClean="0"/>
              <a:t>=“estilo.css” media=“</a:t>
            </a:r>
            <a:r>
              <a:rPr lang="es-CO" dirty="0" err="1" smtClean="0"/>
              <a:t>screen</a:t>
            </a:r>
            <a:r>
              <a:rPr lang="es-CO" dirty="0" smtClean="0"/>
              <a:t>”&gt;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7364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4142"/>
            <a:ext cx="7024744" cy="1143000"/>
          </a:xfrm>
        </p:spPr>
        <p:txBody>
          <a:bodyPr/>
          <a:lstStyle/>
          <a:p>
            <a:r>
              <a:rPr lang="es-CO" dirty="0" smtClean="0"/>
              <a:t>Tipos de Elementos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/>
          </a:bodyPr>
          <a:lstStyle/>
          <a:p>
            <a:pPr marL="273050" lvl="1" indent="-273050"/>
            <a:endParaRPr lang="es-CO" sz="2400" b="1" dirty="0" smtClean="0"/>
          </a:p>
        </p:txBody>
      </p:sp>
      <p:pic>
        <p:nvPicPr>
          <p:cNvPr id="1026" name="Picture 2" descr="Cajas creadas por los elementos de línea y los elementos de bloq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6624971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48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8435"/>
            <a:ext cx="7024744" cy="1143000"/>
          </a:xfrm>
        </p:spPr>
        <p:txBody>
          <a:bodyPr/>
          <a:lstStyle/>
          <a:p>
            <a:r>
              <a:rPr lang="es-CO" dirty="0" smtClean="0"/>
              <a:t>Textos</a:t>
            </a:r>
            <a:endParaRPr lang="es-CO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338930"/>
              </p:ext>
            </p:extLst>
          </p:nvPr>
        </p:nvGraphicFramePr>
        <p:xfrm>
          <a:off x="683568" y="1196752"/>
          <a:ext cx="7776864" cy="4145730"/>
        </p:xfrm>
        <a:graphic>
          <a:graphicData uri="http://schemas.openxmlformats.org/drawingml/2006/table">
            <a:tbl>
              <a:tblPr/>
              <a:tblGrid>
                <a:gridCol w="2412880"/>
                <a:gridCol w="5363984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dirty="0">
                          <a:effectLst/>
                        </a:rPr>
                        <a:t>Propiedades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dirty="0">
                          <a:effectLst/>
                        </a:rPr>
                        <a:t>Descripción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433241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>
                          <a:effectLst/>
                        </a:rPr>
                        <a:t>text-indent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dirty="0">
                          <a:effectLst/>
                        </a:rPr>
                        <a:t>Como dejar sangría en un texto</a:t>
                      </a:r>
                      <a:r>
                        <a:rPr lang="es-CO" sz="1400" dirty="0" smtClean="0">
                          <a:effectLst/>
                        </a:rPr>
                        <a:t>.</a:t>
                      </a:r>
                      <a:endParaRPr lang="es-CO" sz="1400" dirty="0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</a:tr>
              <a:tr h="433241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dirty="0" err="1">
                          <a:effectLst/>
                        </a:rPr>
                        <a:t>text-align</a:t>
                      </a:r>
                      <a:endParaRPr lang="es-CO" sz="1400" dirty="0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dirty="0" smtClean="0">
                          <a:effectLst/>
                        </a:rPr>
                        <a:t>Alinear un </a:t>
                      </a:r>
                      <a:r>
                        <a:rPr lang="es-CO" sz="1400" dirty="0">
                          <a:effectLst/>
                        </a:rPr>
                        <a:t>texto</a:t>
                      </a:r>
                      <a:r>
                        <a:rPr lang="es-CO" sz="1400" dirty="0" smtClean="0">
                          <a:effectLst/>
                        </a:rPr>
                        <a:t>. </a:t>
                      </a:r>
                      <a:r>
                        <a:rPr lang="es-CO" sz="1400" dirty="0" smtClean="0">
                          <a:solidFill>
                            <a:srgbClr val="0070C0"/>
                          </a:solidFill>
                          <a:effectLst/>
                        </a:rPr>
                        <a:t>(</a:t>
                      </a:r>
                      <a:r>
                        <a:rPr lang="es-CO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left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| </a:t>
                      </a:r>
                      <a:r>
                        <a:rPr lang="es-CO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right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| center | </a:t>
                      </a:r>
                      <a:r>
                        <a:rPr lang="es-CO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justify</a:t>
                      </a:r>
                      <a:r>
                        <a:rPr lang="es-CO" sz="1400" dirty="0" smtClean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  <a:endParaRPr lang="es-CO" sz="1400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</a:tr>
              <a:tr h="433241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>
                          <a:effectLst/>
                        </a:rPr>
                        <a:t>text-decoration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dirty="0">
                          <a:effectLst/>
                        </a:rPr>
                        <a:t>Definir un texto tachado o subrayado</a:t>
                      </a:r>
                      <a:r>
                        <a:rPr lang="es-CO" sz="1400" dirty="0" smtClean="0">
                          <a:effectLst/>
                        </a:rPr>
                        <a:t>.</a:t>
                      </a:r>
                    </a:p>
                    <a:p>
                      <a:pPr algn="l" fontAlgn="t"/>
                      <a:r>
                        <a:rPr lang="en-US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(none | underline | </a:t>
                      </a:r>
                      <a:r>
                        <a:rPr lang="en-US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overline</a:t>
                      </a:r>
                      <a:r>
                        <a:rPr lang="en-US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| line-through | blink)</a:t>
                      </a:r>
                      <a:endParaRPr lang="es-CO" sz="1400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</a:tr>
              <a:tr h="433241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>
                          <a:effectLst/>
                        </a:rPr>
                        <a:t>text-transform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dirty="0">
                          <a:effectLst/>
                        </a:rPr>
                        <a:t>Convertir un texto a minúsculas o mayúsculas</a:t>
                      </a:r>
                      <a:r>
                        <a:rPr lang="es-CO" sz="1400" dirty="0" smtClean="0">
                          <a:effectLst/>
                        </a:rPr>
                        <a:t>.</a:t>
                      </a:r>
                      <a:r>
                        <a:rPr lang="es-CO" sz="1200" dirty="0" smtClean="0">
                          <a:solidFill>
                            <a:srgbClr val="0070C0"/>
                          </a:solidFill>
                          <a:effectLst/>
                        </a:rPr>
                        <a:t> .(</a:t>
                      </a:r>
                      <a:r>
                        <a:rPr lang="es-CO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capitalize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| </a:t>
                      </a:r>
                      <a:r>
                        <a:rPr lang="es-CO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uppercase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| </a:t>
                      </a:r>
                      <a:r>
                        <a:rPr lang="es-CO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lowercase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| </a:t>
                      </a:r>
                      <a:r>
                        <a:rPr lang="es-CO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none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s-CO" sz="1400" dirty="0" smtClean="0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</a:tr>
              <a:tr h="586258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>
                          <a:effectLst/>
                        </a:rPr>
                        <a:t>letter-spacing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effectLst/>
                        </a:rPr>
                        <a:t>Controlar el espacio entre letras</a:t>
                      </a:r>
                      <a:r>
                        <a:rPr lang="es-CO" sz="1400" dirty="0" smtClean="0">
                          <a:effectLst/>
                        </a:rPr>
                        <a:t>.</a:t>
                      </a:r>
                      <a:r>
                        <a:rPr lang="es-CO" sz="1400" dirty="0" smtClean="0">
                          <a:solidFill>
                            <a:srgbClr val="0070C0"/>
                          </a:solidFill>
                          <a:effectLst/>
                        </a:rPr>
                        <a:t> (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normal | distancia</a:t>
                      </a:r>
                      <a:r>
                        <a:rPr lang="es-CO" sz="1400" dirty="0" smtClean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</a:p>
                    <a:p>
                      <a:pPr algn="l" fontAlgn="t"/>
                      <a:endParaRPr lang="es-CO" sz="1400" dirty="0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</a:tr>
              <a:tr h="433241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>
                          <a:effectLst/>
                        </a:rPr>
                        <a:t>word-spacing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effectLst/>
                        </a:rPr>
                        <a:t>Controlar el espacio entre palabras</a:t>
                      </a:r>
                      <a:r>
                        <a:rPr lang="es-CO" sz="1400" dirty="0" smtClean="0">
                          <a:effectLst/>
                        </a:rPr>
                        <a:t>.</a:t>
                      </a:r>
                      <a:r>
                        <a:rPr lang="es-CO" sz="1400" dirty="0" smtClean="0">
                          <a:solidFill>
                            <a:srgbClr val="0070C0"/>
                          </a:solidFill>
                          <a:effectLst/>
                        </a:rPr>
                        <a:t> (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normal | distancia</a:t>
                      </a:r>
                      <a:r>
                        <a:rPr lang="es-CO" sz="1400" dirty="0" smtClean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</a:p>
                    <a:p>
                      <a:pPr algn="l" fontAlgn="t"/>
                      <a:endParaRPr lang="es-CO" sz="1400" dirty="0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</a:tr>
              <a:tr h="433241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dirty="0">
                          <a:effectLst/>
                        </a:rPr>
                        <a:t>color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dirty="0">
                          <a:effectLst/>
                        </a:rPr>
                        <a:t>Colorear el texto a su gusto.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</a:tr>
              <a:tr h="433241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dirty="0" err="1">
                          <a:solidFill>
                            <a:srgbClr val="292929"/>
                          </a:solidFill>
                          <a:effectLst/>
                          <a:latin typeface="Verdana"/>
                        </a:rPr>
                        <a:t>direction</a:t>
                      </a:r>
                      <a:endParaRPr lang="es-CO" sz="1400" b="0" i="0" dirty="0">
                        <a:solidFill>
                          <a:srgbClr val="292929"/>
                        </a:solidFill>
                        <a:effectLst/>
                        <a:latin typeface="Verdana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dirty="0">
                          <a:solidFill>
                            <a:srgbClr val="292929"/>
                          </a:solidFill>
                          <a:effectLst/>
                          <a:latin typeface="Verdana"/>
                        </a:rPr>
                        <a:t>Definir el sentido de la escritura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.(</a:t>
                      </a:r>
                      <a:r>
                        <a:rPr lang="es-CO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ltr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CO" sz="14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rtl</a:t>
                      </a:r>
                      <a:r>
                        <a:rPr lang="es-CO" sz="14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s-CO" sz="1400" b="0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C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A"/>
                    </a:solidFill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83568" y="5548590"/>
            <a:ext cx="5229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http://www.virtualnauta.com/css-fuente-font</a:t>
            </a:r>
          </a:p>
        </p:txBody>
      </p:sp>
    </p:spTree>
    <p:extLst>
      <p:ext uri="{BB962C8B-B14F-4D97-AF65-F5344CB8AC3E}">
        <p14:creationId xmlns:p14="http://schemas.microsoft.com/office/powerpoint/2010/main" val="19500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4142"/>
            <a:ext cx="7024744" cy="1143000"/>
          </a:xfrm>
        </p:spPr>
        <p:txBody>
          <a:bodyPr/>
          <a:lstStyle/>
          <a:p>
            <a:r>
              <a:rPr lang="es-CO" dirty="0" smtClean="0"/>
              <a:t>Posicionamiento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 fontScale="70000" lnSpcReduction="20000"/>
          </a:bodyPr>
          <a:lstStyle/>
          <a:p>
            <a:pPr marL="273050" lvl="1" indent="-273050"/>
            <a:endParaRPr lang="es-CO" sz="2400" b="1" dirty="0" smtClean="0"/>
          </a:p>
          <a:p>
            <a:pPr marL="273050" lvl="1" indent="-273050"/>
            <a:endParaRPr lang="es-CO" sz="2400" b="1" dirty="0"/>
          </a:p>
          <a:p>
            <a:pPr marL="273050" lvl="1" indent="-273050"/>
            <a:endParaRPr lang="es-CO" sz="2400" b="1" dirty="0" smtClean="0"/>
          </a:p>
          <a:p>
            <a:pPr marL="273050" lvl="1" indent="-273050"/>
            <a:endParaRPr lang="es-CO" sz="2400" b="1" dirty="0"/>
          </a:p>
          <a:p>
            <a:pPr marL="273050" lvl="1" indent="-273050"/>
            <a:endParaRPr lang="es-CO" sz="2400" b="1" dirty="0" smtClean="0"/>
          </a:p>
          <a:p>
            <a:pPr marL="273050" lvl="1" indent="-273050"/>
            <a:endParaRPr lang="es-CO" sz="2400" b="1" dirty="0"/>
          </a:p>
          <a:p>
            <a:endParaRPr lang="es-CO" dirty="0" smtClean="0"/>
          </a:p>
          <a:p>
            <a:r>
              <a:rPr lang="es-CO" dirty="0" err="1" smtClean="0"/>
              <a:t>static</a:t>
            </a:r>
            <a:r>
              <a:rPr lang="es-CO" dirty="0"/>
              <a:t>: corresponde al posicionamiento normal o estático. Si se utiliza este valor, se ignoran los valores de las propiedades top, </a:t>
            </a:r>
            <a:r>
              <a:rPr lang="es-CO" dirty="0" err="1"/>
              <a:t>right</a:t>
            </a:r>
            <a:r>
              <a:rPr lang="es-CO" dirty="0"/>
              <a:t>, </a:t>
            </a:r>
            <a:r>
              <a:rPr lang="es-CO" dirty="0" err="1"/>
              <a:t>bottom</a:t>
            </a:r>
            <a:r>
              <a:rPr lang="es-CO" dirty="0"/>
              <a:t> y </a:t>
            </a:r>
            <a:r>
              <a:rPr lang="es-CO" dirty="0" err="1"/>
              <a:t>left</a:t>
            </a:r>
            <a:r>
              <a:rPr lang="es-CO" dirty="0"/>
              <a:t> que se verán a continuación.</a:t>
            </a:r>
          </a:p>
          <a:p>
            <a:r>
              <a:rPr lang="es-CO" dirty="0" err="1"/>
              <a:t>relative</a:t>
            </a:r>
            <a:r>
              <a:rPr lang="es-CO" dirty="0"/>
              <a:t>: corresponde al posicionamiento relativo. El desplazamiento de la caja se controla con las propiedades top, </a:t>
            </a:r>
            <a:r>
              <a:rPr lang="es-CO" dirty="0" err="1"/>
              <a:t>right</a:t>
            </a:r>
            <a:r>
              <a:rPr lang="es-CO" dirty="0"/>
              <a:t>, </a:t>
            </a:r>
            <a:r>
              <a:rPr lang="es-CO" dirty="0" err="1"/>
              <a:t>bottom</a:t>
            </a:r>
            <a:r>
              <a:rPr lang="es-CO" dirty="0"/>
              <a:t> y </a:t>
            </a:r>
            <a:r>
              <a:rPr lang="es-CO" dirty="0" err="1"/>
              <a:t>left</a:t>
            </a:r>
            <a:r>
              <a:rPr lang="es-CO" dirty="0"/>
              <a:t>.</a:t>
            </a:r>
          </a:p>
          <a:p>
            <a:r>
              <a:rPr lang="es-CO" dirty="0" err="1"/>
              <a:t>absolute</a:t>
            </a:r>
            <a:r>
              <a:rPr lang="es-CO" dirty="0"/>
              <a:t>: corresponde al posicionamiento absoluto. El desplazamiento de la caja también se controla con las propiedades top, </a:t>
            </a:r>
            <a:r>
              <a:rPr lang="es-CO" dirty="0" err="1"/>
              <a:t>right</a:t>
            </a:r>
            <a:r>
              <a:rPr lang="es-CO" dirty="0"/>
              <a:t>, </a:t>
            </a:r>
            <a:r>
              <a:rPr lang="es-CO" dirty="0" err="1"/>
              <a:t>bottom</a:t>
            </a:r>
            <a:r>
              <a:rPr lang="es-CO" dirty="0"/>
              <a:t> y </a:t>
            </a:r>
            <a:r>
              <a:rPr lang="es-CO" dirty="0" err="1"/>
              <a:t>left</a:t>
            </a:r>
            <a:r>
              <a:rPr lang="es-CO" dirty="0"/>
              <a:t>, pero su interpretación es mucho más compleja, ya que el origen de coordenadas del desplazamiento depende del posicionamiento de su elemento contenedor.</a:t>
            </a:r>
          </a:p>
          <a:p>
            <a:r>
              <a:rPr lang="es-CO" dirty="0" err="1"/>
              <a:t>fixed</a:t>
            </a:r>
            <a:r>
              <a:rPr lang="es-CO" dirty="0"/>
              <a:t>: corresponde al posicionamiento fijo. El desplazamiento se establece de la misma forma que en el posicionamiento absoluto, pero en este caso el elemento permanece inamovible en la pantalla</a:t>
            </a:r>
            <a:r>
              <a:rPr lang="es-CO" dirty="0" smtClean="0"/>
              <a:t>.</a:t>
            </a:r>
            <a:r>
              <a:rPr lang="es-CO" sz="2400" b="1" dirty="0"/>
              <a:t> </a:t>
            </a:r>
          </a:p>
          <a:p>
            <a:pPr marL="273050" lvl="1" indent="-273050"/>
            <a:endParaRPr lang="es-CO" sz="2400" dirty="0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914010"/>
              </p:ext>
            </p:extLst>
          </p:nvPr>
        </p:nvGraphicFramePr>
        <p:xfrm>
          <a:off x="1043608" y="1412776"/>
          <a:ext cx="5688632" cy="1502768"/>
        </p:xfrm>
        <a:graphic>
          <a:graphicData uri="http://schemas.openxmlformats.org/drawingml/2006/table">
            <a:tbl>
              <a:tblPr/>
              <a:tblGrid>
                <a:gridCol w="936104"/>
                <a:gridCol w="4752528"/>
              </a:tblGrid>
              <a:tr h="350599"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dirty="0" smtClean="0">
                          <a:effectLst/>
                        </a:rPr>
                        <a:t>position</a:t>
                      </a:r>
                      <a:endParaRPr lang="es-CO" sz="1100" b="1" i="0" dirty="0">
                        <a:effectLst/>
                      </a:endParaRP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>
                          <a:effectLst/>
                        </a:rPr>
                        <a:t>Posicionamiento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089">
                <a:tc>
                  <a:txBody>
                    <a:bodyPr/>
                    <a:lstStyle/>
                    <a:p>
                      <a:pPr algn="l"/>
                      <a:r>
                        <a:rPr lang="es-CO" sz="1100" b="1" i="0" dirty="0">
                          <a:effectLst/>
                        </a:rPr>
                        <a:t>Valores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 err="1">
                          <a:effectLst/>
                        </a:rPr>
                        <a:t>static</a:t>
                      </a:r>
                      <a:r>
                        <a:rPr lang="es-CO" sz="1100" dirty="0">
                          <a:effectLst/>
                        </a:rPr>
                        <a:t> | </a:t>
                      </a:r>
                      <a:r>
                        <a:rPr lang="es-CO" sz="1100" dirty="0" err="1">
                          <a:effectLst/>
                        </a:rPr>
                        <a:t>relative</a:t>
                      </a:r>
                      <a:r>
                        <a:rPr lang="es-CO" sz="1100" dirty="0">
                          <a:effectLst/>
                        </a:rPr>
                        <a:t> | </a:t>
                      </a:r>
                      <a:r>
                        <a:rPr lang="es-CO" sz="1100" dirty="0" err="1">
                          <a:effectLst/>
                        </a:rPr>
                        <a:t>absolute</a:t>
                      </a:r>
                      <a:r>
                        <a:rPr lang="es-CO" sz="1100" dirty="0">
                          <a:effectLst/>
                        </a:rPr>
                        <a:t> | </a:t>
                      </a:r>
                      <a:r>
                        <a:rPr lang="es-CO" sz="1100" dirty="0" err="1">
                          <a:effectLst/>
                        </a:rPr>
                        <a:t>fixed</a:t>
                      </a:r>
                      <a:r>
                        <a:rPr lang="es-CO" sz="1100" dirty="0">
                          <a:effectLst/>
                        </a:rPr>
                        <a:t> | </a:t>
                      </a:r>
                      <a:r>
                        <a:rPr lang="es-CO" sz="1100" dirty="0" err="1">
                          <a:effectLst/>
                        </a:rPr>
                        <a:t>inherit</a:t>
                      </a:r>
                      <a:endParaRPr lang="es-CO" sz="1100" dirty="0">
                        <a:effectLst/>
                      </a:endParaRP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37">
                <a:tc>
                  <a:txBody>
                    <a:bodyPr/>
                    <a:lstStyle/>
                    <a:p>
                      <a:pPr algn="l"/>
                      <a:r>
                        <a:rPr lang="es-CO" sz="1100" b="1" i="0">
                          <a:effectLst/>
                        </a:rPr>
                        <a:t>Se aplica a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>
                          <a:effectLst/>
                        </a:rPr>
                        <a:t>Todos los elementos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s-CO" sz="1100" b="1" i="0">
                          <a:effectLst/>
                        </a:rPr>
                        <a:t>Valor inicial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 err="1">
                          <a:effectLst/>
                        </a:rPr>
                        <a:t>static</a:t>
                      </a:r>
                      <a:endParaRPr lang="es-CO" sz="1100" dirty="0">
                        <a:effectLst/>
                      </a:endParaRP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s-CO" sz="1100" b="1" i="0" dirty="0">
                          <a:effectLst/>
                        </a:rPr>
                        <a:t>Descripción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>
                          <a:effectLst/>
                        </a:rPr>
                        <a:t>Selecciona el posicionamiento con el que se mostrará el elemento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86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4142"/>
            <a:ext cx="7024744" cy="1143000"/>
          </a:xfrm>
        </p:spPr>
        <p:txBody>
          <a:bodyPr/>
          <a:lstStyle/>
          <a:p>
            <a:r>
              <a:rPr lang="es-CO" dirty="0" smtClean="0"/>
              <a:t>Posicionamiento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328592"/>
          </a:xfrm>
        </p:spPr>
        <p:txBody>
          <a:bodyPr>
            <a:normAutofit fontScale="70000" lnSpcReduction="20000"/>
          </a:bodyPr>
          <a:lstStyle/>
          <a:p>
            <a:pPr marL="273050" lvl="1" indent="-273050"/>
            <a:endParaRPr lang="es-CO" sz="2400" b="1" dirty="0" smtClean="0"/>
          </a:p>
          <a:p>
            <a:pPr marL="273050" lvl="1" indent="-273050"/>
            <a:endParaRPr lang="es-CO" sz="2400" b="1" dirty="0"/>
          </a:p>
          <a:p>
            <a:pPr marL="273050" lvl="1" indent="-273050"/>
            <a:endParaRPr lang="es-CO" sz="2400" b="1" dirty="0" smtClean="0"/>
          </a:p>
          <a:p>
            <a:pPr marL="273050" lvl="1" indent="-273050"/>
            <a:endParaRPr lang="es-CO" sz="2400" b="1" dirty="0"/>
          </a:p>
          <a:p>
            <a:pPr marL="273050" lvl="1" indent="-273050"/>
            <a:endParaRPr lang="es-CO" sz="2400" b="1" dirty="0" smtClean="0"/>
          </a:p>
          <a:p>
            <a:pPr marL="273050" lvl="1" indent="-273050"/>
            <a:endParaRPr lang="es-CO" sz="2400" b="1" dirty="0"/>
          </a:p>
          <a:p>
            <a:endParaRPr lang="es-CO" dirty="0" smtClean="0"/>
          </a:p>
          <a:p>
            <a:r>
              <a:rPr lang="es-CO" dirty="0" err="1" smtClean="0"/>
              <a:t>static</a:t>
            </a:r>
            <a:r>
              <a:rPr lang="es-CO" dirty="0"/>
              <a:t>: corresponde al posicionamiento normal o estático. Si se utiliza este valor, se ignoran los valores de las propiedades top, </a:t>
            </a:r>
            <a:r>
              <a:rPr lang="es-CO" dirty="0" err="1"/>
              <a:t>right</a:t>
            </a:r>
            <a:r>
              <a:rPr lang="es-CO" dirty="0"/>
              <a:t>, </a:t>
            </a:r>
            <a:r>
              <a:rPr lang="es-CO" dirty="0" err="1"/>
              <a:t>bottom</a:t>
            </a:r>
            <a:r>
              <a:rPr lang="es-CO" dirty="0"/>
              <a:t> y </a:t>
            </a:r>
            <a:r>
              <a:rPr lang="es-CO" dirty="0" err="1"/>
              <a:t>left</a:t>
            </a:r>
            <a:r>
              <a:rPr lang="es-CO" dirty="0"/>
              <a:t> que se verán a continuación.</a:t>
            </a:r>
          </a:p>
          <a:p>
            <a:r>
              <a:rPr lang="es-CO" dirty="0" err="1"/>
              <a:t>relative</a:t>
            </a:r>
            <a:r>
              <a:rPr lang="es-CO" dirty="0"/>
              <a:t>: corresponde al posicionamiento relativo. El desplazamiento de la caja se controla con las propiedades top, </a:t>
            </a:r>
            <a:r>
              <a:rPr lang="es-CO" dirty="0" err="1"/>
              <a:t>right</a:t>
            </a:r>
            <a:r>
              <a:rPr lang="es-CO" dirty="0"/>
              <a:t>, </a:t>
            </a:r>
            <a:r>
              <a:rPr lang="es-CO" dirty="0" err="1"/>
              <a:t>bottom</a:t>
            </a:r>
            <a:r>
              <a:rPr lang="es-CO" dirty="0"/>
              <a:t> y </a:t>
            </a:r>
            <a:r>
              <a:rPr lang="es-CO" dirty="0" err="1"/>
              <a:t>left</a:t>
            </a:r>
            <a:r>
              <a:rPr lang="es-CO" dirty="0"/>
              <a:t>.</a:t>
            </a:r>
          </a:p>
          <a:p>
            <a:r>
              <a:rPr lang="es-CO" dirty="0" err="1"/>
              <a:t>absolute</a:t>
            </a:r>
            <a:r>
              <a:rPr lang="es-CO" dirty="0"/>
              <a:t>: corresponde al posicionamiento absoluto. El desplazamiento de la caja también se controla con las propiedades top, </a:t>
            </a:r>
            <a:r>
              <a:rPr lang="es-CO" dirty="0" err="1"/>
              <a:t>right</a:t>
            </a:r>
            <a:r>
              <a:rPr lang="es-CO" dirty="0"/>
              <a:t>, </a:t>
            </a:r>
            <a:r>
              <a:rPr lang="es-CO" dirty="0" err="1"/>
              <a:t>bottom</a:t>
            </a:r>
            <a:r>
              <a:rPr lang="es-CO" dirty="0"/>
              <a:t> y </a:t>
            </a:r>
            <a:r>
              <a:rPr lang="es-CO" dirty="0" err="1"/>
              <a:t>left</a:t>
            </a:r>
            <a:r>
              <a:rPr lang="es-CO" dirty="0"/>
              <a:t>, pero su interpretación es mucho más compleja, ya que el origen de coordenadas del desplazamiento depende del posicionamiento de su elemento contenedor.</a:t>
            </a:r>
          </a:p>
          <a:p>
            <a:r>
              <a:rPr lang="es-CO" dirty="0" err="1"/>
              <a:t>fixed</a:t>
            </a:r>
            <a:r>
              <a:rPr lang="es-CO" dirty="0"/>
              <a:t>: corresponde al posicionamiento fijo. El desplazamiento se establece de la misma forma que en el posicionamiento absoluto, pero en este caso el elemento permanece inamovible en la pantalla</a:t>
            </a:r>
            <a:r>
              <a:rPr lang="es-CO" dirty="0" smtClean="0"/>
              <a:t>.</a:t>
            </a:r>
            <a:r>
              <a:rPr lang="es-CO" sz="2400" b="1" dirty="0"/>
              <a:t> </a:t>
            </a:r>
          </a:p>
          <a:p>
            <a:pPr marL="273050" lvl="1" indent="-273050"/>
            <a:endParaRPr lang="es-CO" sz="2400" dirty="0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035258"/>
              </p:ext>
            </p:extLst>
          </p:nvPr>
        </p:nvGraphicFramePr>
        <p:xfrm>
          <a:off x="1043608" y="1412776"/>
          <a:ext cx="5688632" cy="1502768"/>
        </p:xfrm>
        <a:graphic>
          <a:graphicData uri="http://schemas.openxmlformats.org/drawingml/2006/table">
            <a:tbl>
              <a:tblPr/>
              <a:tblGrid>
                <a:gridCol w="936104"/>
                <a:gridCol w="4752528"/>
              </a:tblGrid>
              <a:tr h="350599"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dirty="0" smtClean="0">
                          <a:effectLst/>
                        </a:rPr>
                        <a:t>position</a:t>
                      </a:r>
                      <a:endParaRPr lang="es-CO" sz="1100" b="1" i="0" dirty="0">
                        <a:effectLst/>
                      </a:endParaRP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>
                          <a:effectLst/>
                        </a:rPr>
                        <a:t>Posicionamiento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089">
                <a:tc>
                  <a:txBody>
                    <a:bodyPr/>
                    <a:lstStyle/>
                    <a:p>
                      <a:pPr algn="l"/>
                      <a:r>
                        <a:rPr lang="es-CO" sz="1100" b="1" i="0" dirty="0">
                          <a:effectLst/>
                        </a:rPr>
                        <a:t>Valores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 err="1">
                          <a:effectLst/>
                        </a:rPr>
                        <a:t>static</a:t>
                      </a:r>
                      <a:r>
                        <a:rPr lang="es-CO" sz="1100" dirty="0">
                          <a:effectLst/>
                        </a:rPr>
                        <a:t> | </a:t>
                      </a:r>
                      <a:r>
                        <a:rPr lang="es-CO" sz="1100" dirty="0" err="1">
                          <a:effectLst/>
                        </a:rPr>
                        <a:t>relative</a:t>
                      </a:r>
                      <a:r>
                        <a:rPr lang="es-CO" sz="1100" dirty="0">
                          <a:effectLst/>
                        </a:rPr>
                        <a:t> | </a:t>
                      </a:r>
                      <a:r>
                        <a:rPr lang="es-CO" sz="1100" dirty="0" err="1">
                          <a:effectLst/>
                        </a:rPr>
                        <a:t>absolute</a:t>
                      </a:r>
                      <a:r>
                        <a:rPr lang="es-CO" sz="1100" dirty="0">
                          <a:effectLst/>
                        </a:rPr>
                        <a:t> | </a:t>
                      </a:r>
                      <a:r>
                        <a:rPr lang="es-CO" sz="1100" dirty="0" err="1">
                          <a:effectLst/>
                        </a:rPr>
                        <a:t>fixed</a:t>
                      </a:r>
                      <a:r>
                        <a:rPr lang="es-CO" sz="1100" dirty="0">
                          <a:effectLst/>
                        </a:rPr>
                        <a:t> | </a:t>
                      </a:r>
                      <a:r>
                        <a:rPr lang="es-CO" sz="1100" dirty="0" err="1">
                          <a:effectLst/>
                        </a:rPr>
                        <a:t>inherit</a:t>
                      </a:r>
                      <a:endParaRPr lang="es-CO" sz="1100" dirty="0">
                        <a:effectLst/>
                      </a:endParaRP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37">
                <a:tc>
                  <a:txBody>
                    <a:bodyPr/>
                    <a:lstStyle/>
                    <a:p>
                      <a:pPr algn="l"/>
                      <a:r>
                        <a:rPr lang="es-CO" sz="1100" b="1" i="0">
                          <a:effectLst/>
                        </a:rPr>
                        <a:t>Se aplica a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>
                          <a:effectLst/>
                        </a:rPr>
                        <a:t>Todos los elementos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s-CO" sz="1100" b="1" i="0">
                          <a:effectLst/>
                        </a:rPr>
                        <a:t>Valor inicial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 err="1">
                          <a:effectLst/>
                        </a:rPr>
                        <a:t>static</a:t>
                      </a:r>
                      <a:endParaRPr lang="es-CO" sz="1100" dirty="0">
                        <a:effectLst/>
                      </a:endParaRP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s-CO" sz="1100" b="1" i="0" dirty="0">
                          <a:effectLst/>
                        </a:rPr>
                        <a:t>Descripción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100" dirty="0">
                          <a:effectLst/>
                        </a:rPr>
                        <a:t>Selecciona el posicionamiento con el que se mostrará el elemento</a:t>
                      </a:r>
                    </a:p>
                  </a:txBody>
                  <a:tcPr marL="45180" marR="45180" marT="45180" marB="45180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462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0"/>
            <a:ext cx="7024744" cy="1143000"/>
          </a:xfrm>
        </p:spPr>
        <p:txBody>
          <a:bodyPr/>
          <a:lstStyle/>
          <a:p>
            <a:r>
              <a:rPr lang="es-CO" dirty="0" smtClean="0"/>
              <a:t>Navegadores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>
            <a:normAutofit/>
          </a:bodyPr>
          <a:lstStyle/>
          <a:p>
            <a:r>
              <a:rPr lang="es-CO" dirty="0" smtClean="0">
                <a:solidFill>
                  <a:schemeClr val="tx1"/>
                </a:solidFill>
              </a:rPr>
              <a:t>Las </a:t>
            </a:r>
            <a:r>
              <a:rPr lang="es-CO" dirty="0">
                <a:solidFill>
                  <a:schemeClr val="tx1"/>
                </a:solidFill>
              </a:rPr>
              <a:t>propiedades CSS3 se llaman de manera distinta en cada navegador:</a:t>
            </a:r>
          </a:p>
          <a:p>
            <a:r>
              <a:rPr lang="es-CO" dirty="0" smtClean="0">
                <a:solidFill>
                  <a:schemeClr val="tx1"/>
                </a:solidFill>
              </a:rPr>
              <a:t>propiedad-css3 </a:t>
            </a:r>
            <a:r>
              <a:rPr lang="es-CO" dirty="0">
                <a:solidFill>
                  <a:schemeClr val="tx1"/>
                </a:solidFill>
              </a:rPr>
              <a:t>/* Oficial */</a:t>
            </a:r>
          </a:p>
          <a:p>
            <a:r>
              <a:rPr lang="es-CO" dirty="0">
                <a:solidFill>
                  <a:schemeClr val="tx1"/>
                </a:solidFill>
              </a:rPr>
              <a:t>-moz-propiedad-css3 /* Mozilla Firefox */</a:t>
            </a:r>
          </a:p>
          <a:p>
            <a:r>
              <a:rPr lang="es-CO" dirty="0">
                <a:solidFill>
                  <a:schemeClr val="tx1"/>
                </a:solidFill>
              </a:rPr>
              <a:t>-webkit-propiedad-css3 /* </a:t>
            </a:r>
            <a:r>
              <a:rPr lang="es-CO" dirty="0" err="1">
                <a:solidFill>
                  <a:schemeClr val="tx1"/>
                </a:solidFill>
              </a:rPr>
              <a:t>Chrome</a:t>
            </a:r>
            <a:r>
              <a:rPr lang="es-CO" dirty="0">
                <a:solidFill>
                  <a:schemeClr val="tx1"/>
                </a:solidFill>
              </a:rPr>
              <a:t>, Safari */</a:t>
            </a:r>
          </a:p>
          <a:p>
            <a:endParaRPr lang="es-CO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s-CO" b="1" dirty="0" smtClean="0">
                <a:solidFill>
                  <a:schemeClr val="bg2">
                    <a:lumMod val="50000"/>
                  </a:schemeClr>
                </a:solidFill>
              </a:rPr>
              <a:t>Ejemplo</a:t>
            </a:r>
          </a:p>
          <a:p>
            <a:r>
              <a:rPr lang="es-CO" dirty="0"/>
              <a:t>-webkit-border-radius:10px 10px </a:t>
            </a:r>
            <a:r>
              <a:rPr lang="es-CO" dirty="0" err="1"/>
              <a:t>10px</a:t>
            </a:r>
            <a:r>
              <a:rPr lang="es-CO" dirty="0"/>
              <a:t> </a:t>
            </a:r>
            <a:r>
              <a:rPr lang="es-CO" dirty="0" err="1"/>
              <a:t>10px</a:t>
            </a:r>
            <a:r>
              <a:rPr lang="es-CO" dirty="0"/>
              <a:t>;</a:t>
            </a:r>
            <a:endParaRPr lang="es-CO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9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692696"/>
            <a:ext cx="7024744" cy="1143000"/>
          </a:xfrm>
        </p:spPr>
        <p:txBody>
          <a:bodyPr/>
          <a:lstStyle/>
          <a:p>
            <a:r>
              <a:rPr lang="es-CO" dirty="0" smtClean="0"/>
              <a:t>Media</a:t>
            </a:r>
            <a:r>
              <a:rPr lang="es-CO" dirty="0"/>
              <a:t> 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8284943"/>
              </p:ext>
            </p:extLst>
          </p:nvPr>
        </p:nvGraphicFramePr>
        <p:xfrm>
          <a:off x="827584" y="1923256"/>
          <a:ext cx="7776864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6408712"/>
              </a:tblGrid>
              <a:tr h="360040">
                <a:tc>
                  <a:txBody>
                    <a:bodyPr/>
                    <a:lstStyle/>
                    <a:p>
                      <a:r>
                        <a:rPr lang="es-CO" dirty="0" smtClean="0"/>
                        <a:t>Medio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Descripción</a:t>
                      </a:r>
                      <a:endParaRPr lang="es-CO" dirty="0"/>
                    </a:p>
                  </a:txBody>
                  <a:tcPr/>
                </a:tc>
              </a:tr>
              <a:tr h="128491">
                <a:tc>
                  <a:txBody>
                    <a:bodyPr/>
                    <a:lstStyle/>
                    <a:p>
                      <a:r>
                        <a:rPr lang="es-CO" b="1" dirty="0" err="1" smtClean="0"/>
                        <a:t>all</a:t>
                      </a:r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Todos los medios definidos</a:t>
                      </a:r>
                      <a:endParaRPr lang="es-CO" sz="1400" b="0" dirty="0"/>
                    </a:p>
                  </a:txBody>
                  <a:tcPr/>
                </a:tc>
              </a:tr>
              <a:tr h="128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screen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Pantallas de ordenador</a:t>
                      </a:r>
                      <a:endParaRPr lang="es-CO" sz="1400" b="0" dirty="0"/>
                    </a:p>
                  </a:txBody>
                  <a:tcPr/>
                </a:tc>
              </a:tr>
              <a:tr h="128491">
                <a:tc>
                  <a:txBody>
                    <a:bodyPr/>
                    <a:lstStyle/>
                    <a:p>
                      <a:r>
                        <a:rPr lang="es-CO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embosed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Impresoras braille</a:t>
                      </a:r>
                      <a:endParaRPr lang="es-CO" sz="1400" b="0" dirty="0"/>
                    </a:p>
                  </a:txBody>
                  <a:tcPr/>
                </a:tc>
              </a:tr>
              <a:tr h="128491">
                <a:tc>
                  <a:txBody>
                    <a:bodyPr/>
                    <a:lstStyle/>
                    <a:p>
                      <a:r>
                        <a:rPr lang="es-CO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handheld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Dispositivos de mano: móviles, PDA, etc.</a:t>
                      </a:r>
                      <a:endParaRPr lang="es-CO" sz="1400" b="0" dirty="0"/>
                    </a:p>
                  </a:txBody>
                  <a:tcPr/>
                </a:tc>
              </a:tr>
              <a:tr h="128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print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Impresoras y navegadores en el modo "Vista Previa para Imprimir"</a:t>
                      </a:r>
                      <a:endParaRPr lang="es-CO" sz="1400" b="0" dirty="0"/>
                    </a:p>
                  </a:txBody>
                  <a:tcPr/>
                </a:tc>
              </a:tr>
              <a:tr h="128491">
                <a:tc>
                  <a:txBody>
                    <a:bodyPr/>
                    <a:lstStyle/>
                    <a:p>
                      <a:r>
                        <a:rPr lang="es-CO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projection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Proyectores y dispositivos para presentaciones</a:t>
                      </a:r>
                      <a:endParaRPr lang="es-CO" sz="1400" b="0" dirty="0"/>
                    </a:p>
                  </a:txBody>
                  <a:tcPr/>
                </a:tc>
              </a:tr>
              <a:tr h="128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speech</a:t>
                      </a:r>
                      <a:r>
                        <a:rPr lang="es-CO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Sintetizadores para navegadores de voz utilizados por personas discapacitadas</a:t>
                      </a:r>
                      <a:endParaRPr lang="es-CO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8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tty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Dispositivos textuales limitados como teletipos y terminales de texto</a:t>
                      </a:r>
                      <a:endParaRPr lang="es-CO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8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tv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Televisores y dispositivos con resolución baja</a:t>
                      </a:r>
                      <a:endParaRPr lang="es-CO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54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Esquema</a:t>
            </a:r>
            <a:r>
              <a:rPr lang="es-CO" dirty="0"/>
              <a:t> </a:t>
            </a:r>
          </a:p>
        </p:txBody>
      </p:sp>
      <p:pic>
        <p:nvPicPr>
          <p:cNvPr id="1026" name="Picture 2" descr="Componentes de un estilo CSS básic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708920"/>
            <a:ext cx="5328592" cy="2957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119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/>
          <a:lstStyle/>
          <a:p>
            <a:r>
              <a:rPr lang="es-CO" dirty="0" smtClean="0"/>
              <a:t>Esquema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916832"/>
            <a:ext cx="7200800" cy="4176464"/>
          </a:xfrm>
        </p:spPr>
        <p:txBody>
          <a:bodyPr>
            <a:normAutofit fontScale="70000" lnSpcReduction="20000"/>
          </a:bodyPr>
          <a:lstStyle/>
          <a:p>
            <a:r>
              <a:rPr lang="es-CO" b="1" dirty="0"/>
              <a:t>Regla: </a:t>
            </a:r>
            <a:r>
              <a:rPr lang="es-CO" dirty="0"/>
              <a:t>cada uno de los estilos que componen una hoja de estilos CSS. </a:t>
            </a:r>
            <a:endParaRPr lang="es-CO" dirty="0" smtClean="0"/>
          </a:p>
          <a:p>
            <a:pPr marL="68580" indent="0">
              <a:buNone/>
            </a:pPr>
            <a:r>
              <a:rPr lang="es-CO" i="1" dirty="0" smtClean="0"/>
              <a:t>	selectores</a:t>
            </a:r>
            <a:r>
              <a:rPr lang="es-CO" dirty="0" smtClean="0"/>
              <a:t>{</a:t>
            </a:r>
            <a:r>
              <a:rPr lang="es-CO" i="1" dirty="0" smtClean="0"/>
              <a:t>declaración </a:t>
            </a:r>
            <a:r>
              <a:rPr lang="es-CO" dirty="0" smtClean="0"/>
              <a:t>}</a:t>
            </a:r>
            <a:endParaRPr lang="es-CO" dirty="0"/>
          </a:p>
          <a:p>
            <a:r>
              <a:rPr lang="es-CO" b="1" dirty="0"/>
              <a:t>Selector: </a:t>
            </a:r>
            <a:r>
              <a:rPr lang="es-CO" dirty="0"/>
              <a:t>indica el elemento o elementos HTML a los que se aplica la regla CSS.</a:t>
            </a:r>
          </a:p>
          <a:p>
            <a:r>
              <a:rPr lang="es-CO" b="1" dirty="0"/>
              <a:t>Declaración: </a:t>
            </a:r>
            <a:r>
              <a:rPr lang="es-CO" dirty="0"/>
              <a:t>especifica los estilos que se aplican a los elementos. Está compuesta por una o más </a:t>
            </a:r>
            <a:r>
              <a:rPr lang="es-CO" dirty="0" smtClean="0"/>
              <a:t>propiedades CSS</a:t>
            </a:r>
            <a:r>
              <a:rPr lang="es-CO" dirty="0"/>
              <a:t>.</a:t>
            </a:r>
          </a:p>
          <a:p>
            <a:r>
              <a:rPr lang="es-CO" b="1" dirty="0"/>
              <a:t>Propiedad: </a:t>
            </a:r>
            <a:r>
              <a:rPr lang="es-CO" dirty="0"/>
              <a:t>característica que se modifica en el elemento seleccionado, como por ejemplo su tamaño de letra, su color de fondo, etc.</a:t>
            </a:r>
          </a:p>
          <a:p>
            <a:r>
              <a:rPr lang="es-CO" b="1" dirty="0"/>
              <a:t>Valor: </a:t>
            </a:r>
            <a:r>
              <a:rPr lang="es-CO" dirty="0"/>
              <a:t>establece el nuevo valor de la característica modificada en el elemento</a:t>
            </a:r>
            <a:r>
              <a:rPr lang="es-CO" dirty="0" smtClean="0"/>
              <a:t>.</a:t>
            </a:r>
          </a:p>
          <a:p>
            <a:pPr marL="68580" indent="0">
              <a:buNone/>
            </a:pPr>
            <a:endParaRPr lang="es-CO" dirty="0" smtClean="0"/>
          </a:p>
          <a:p>
            <a:pPr marL="68580" indent="0">
              <a:buNone/>
            </a:pPr>
            <a:r>
              <a:rPr lang="es-CO" dirty="0" smtClean="0"/>
              <a:t>CSS</a:t>
            </a:r>
            <a:r>
              <a:rPr lang="es-CO" dirty="0"/>
              <a:t> 2.1 define 115 </a:t>
            </a:r>
            <a:r>
              <a:rPr lang="es-CO" dirty="0" smtClean="0"/>
              <a:t>propiedades</a:t>
            </a:r>
          </a:p>
          <a:p>
            <a:pPr marL="68580" indent="0">
              <a:buNone/>
            </a:pPr>
            <a:r>
              <a:rPr lang="es-CO" dirty="0" smtClean="0"/>
              <a:t>CSS</a:t>
            </a:r>
            <a:r>
              <a:rPr lang="es-CO" dirty="0"/>
              <a:t> 3 ya incluyen 239 propiedades.</a:t>
            </a:r>
          </a:p>
        </p:txBody>
      </p:sp>
    </p:spTree>
    <p:extLst>
      <p:ext uri="{BB962C8B-B14F-4D97-AF65-F5344CB8AC3E}">
        <p14:creationId xmlns:p14="http://schemas.microsoft.com/office/powerpoint/2010/main" val="390333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0"/>
            <a:ext cx="7024744" cy="1143000"/>
          </a:xfrm>
        </p:spPr>
        <p:txBody>
          <a:bodyPr/>
          <a:lstStyle/>
          <a:p>
            <a:r>
              <a:rPr lang="es-CO" dirty="0" smtClean="0"/>
              <a:t>Selectores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>
            <a:normAutofit/>
          </a:bodyPr>
          <a:lstStyle/>
          <a:p>
            <a:r>
              <a:rPr lang="es-CO" b="1" dirty="0"/>
              <a:t>  Selector </a:t>
            </a:r>
            <a:r>
              <a:rPr lang="es-CO" b="1" dirty="0" smtClean="0"/>
              <a:t>universal   (*)</a:t>
            </a:r>
          </a:p>
          <a:p>
            <a:pPr marL="68580" indent="0">
              <a:buNone/>
            </a:pPr>
            <a:r>
              <a:rPr lang="es-CO" dirty="0" smtClean="0"/>
              <a:t>	* {</a:t>
            </a:r>
            <a:r>
              <a:rPr lang="es-CO" dirty="0" err="1" smtClean="0"/>
              <a:t>margin</a:t>
            </a:r>
            <a:r>
              <a:rPr lang="es-CO" dirty="0"/>
              <a:t>: </a:t>
            </a:r>
            <a:r>
              <a:rPr lang="es-CO" dirty="0" smtClean="0"/>
              <a:t>0;padding</a:t>
            </a:r>
            <a:r>
              <a:rPr lang="es-CO" dirty="0"/>
              <a:t>: 0</a:t>
            </a:r>
            <a:r>
              <a:rPr lang="es-CO" dirty="0" smtClean="0"/>
              <a:t>; }</a:t>
            </a:r>
            <a:endParaRPr lang="es-CO" sz="4000" b="1" dirty="0"/>
          </a:p>
          <a:p>
            <a:r>
              <a:rPr lang="es-CO" b="1" dirty="0"/>
              <a:t>Selector de tipo o </a:t>
            </a:r>
            <a:r>
              <a:rPr lang="es-CO" b="1" dirty="0" smtClean="0"/>
              <a:t>etiqueta	</a:t>
            </a:r>
          </a:p>
          <a:p>
            <a:pPr marL="68580" indent="0">
              <a:buNone/>
            </a:pPr>
            <a:r>
              <a:rPr lang="es-CO" dirty="0" smtClean="0"/>
              <a:t>h1 {color</a:t>
            </a:r>
            <a:r>
              <a:rPr lang="es-CO" dirty="0"/>
              <a:t>: red</a:t>
            </a:r>
            <a:r>
              <a:rPr lang="es-CO" dirty="0" smtClean="0"/>
              <a:t>;</a:t>
            </a:r>
            <a:r>
              <a:rPr lang="es-CO" dirty="0"/>
              <a:t> </a:t>
            </a:r>
            <a:r>
              <a:rPr lang="es-CO" dirty="0" err="1"/>
              <a:t>font-family</a:t>
            </a:r>
            <a:r>
              <a:rPr lang="es-CO" dirty="0"/>
              <a:t>: Arial, </a:t>
            </a:r>
            <a:r>
              <a:rPr lang="es-CO" dirty="0" err="1"/>
              <a:t>Helvetica</a:t>
            </a:r>
            <a:r>
              <a:rPr lang="es-CO" dirty="0"/>
              <a:t>, </a:t>
            </a:r>
            <a:r>
              <a:rPr lang="es-CO" dirty="0" err="1"/>
              <a:t>sans-serif</a:t>
            </a:r>
            <a:r>
              <a:rPr lang="es-CO" dirty="0" smtClean="0"/>
              <a:t>;}</a:t>
            </a:r>
          </a:p>
          <a:p>
            <a:pPr marL="68580" indent="0">
              <a:buNone/>
            </a:pPr>
            <a:r>
              <a:rPr lang="es-CO" dirty="0" smtClean="0"/>
              <a:t>h2 {</a:t>
            </a:r>
            <a:r>
              <a:rPr lang="es-CO" dirty="0" err="1" smtClean="0"/>
              <a:t>color:blue</a:t>
            </a:r>
            <a:r>
              <a:rPr lang="es-CO" dirty="0" smtClean="0"/>
              <a:t>; </a:t>
            </a:r>
            <a:r>
              <a:rPr lang="es-CO" dirty="0" err="1"/>
              <a:t>font-family</a:t>
            </a:r>
            <a:r>
              <a:rPr lang="es-CO" dirty="0"/>
              <a:t>: Arial, </a:t>
            </a:r>
            <a:r>
              <a:rPr lang="es-CO" dirty="0" err="1"/>
              <a:t>Helvetica</a:t>
            </a:r>
            <a:r>
              <a:rPr lang="es-CO" dirty="0"/>
              <a:t>, </a:t>
            </a:r>
            <a:r>
              <a:rPr lang="es-CO" dirty="0" err="1"/>
              <a:t>sans-serif</a:t>
            </a:r>
            <a:r>
              <a:rPr lang="es-CO" dirty="0"/>
              <a:t>;</a:t>
            </a:r>
            <a:r>
              <a:rPr lang="es-CO" dirty="0" smtClean="0"/>
              <a:t>}</a:t>
            </a:r>
            <a:endParaRPr lang="es-CO" dirty="0"/>
          </a:p>
          <a:p>
            <a:pPr marL="68580" indent="0">
              <a:buNone/>
            </a:pPr>
            <a:r>
              <a:rPr lang="es-CO" dirty="0" smtClean="0"/>
              <a:t>p {</a:t>
            </a:r>
            <a:r>
              <a:rPr lang="es-CO" dirty="0" err="1" smtClean="0"/>
              <a:t>color:black</a:t>
            </a:r>
            <a:r>
              <a:rPr lang="es-CO" dirty="0" smtClean="0"/>
              <a:t>;</a:t>
            </a:r>
            <a:r>
              <a:rPr lang="es-CO" dirty="0"/>
              <a:t> </a:t>
            </a:r>
            <a:r>
              <a:rPr lang="es-CO" dirty="0" err="1"/>
              <a:t>font-family</a:t>
            </a:r>
            <a:r>
              <a:rPr lang="es-CO" dirty="0"/>
              <a:t>: </a:t>
            </a:r>
            <a:r>
              <a:rPr lang="es-CO" dirty="0" err="1" smtClean="0"/>
              <a:t>Arial,Helvetica</a:t>
            </a:r>
            <a:r>
              <a:rPr lang="es-CO" dirty="0"/>
              <a:t>, </a:t>
            </a:r>
            <a:r>
              <a:rPr lang="es-CO" dirty="0" err="1"/>
              <a:t>sans-serif</a:t>
            </a:r>
            <a:r>
              <a:rPr lang="es-CO" dirty="0"/>
              <a:t>;</a:t>
            </a:r>
            <a:r>
              <a:rPr lang="es-CO" dirty="0" smtClean="0"/>
              <a:t>}</a:t>
            </a:r>
          </a:p>
          <a:p>
            <a:r>
              <a:rPr lang="es-CO" dirty="0"/>
              <a:t> </a:t>
            </a:r>
            <a:r>
              <a:rPr lang="es-CO" b="1" dirty="0"/>
              <a:t>Selector </a:t>
            </a:r>
            <a:r>
              <a:rPr lang="es-CO" b="1" dirty="0" smtClean="0"/>
              <a:t>descendente</a:t>
            </a:r>
          </a:p>
          <a:p>
            <a:pPr marL="68580" indent="0">
              <a:buNone/>
            </a:pPr>
            <a:r>
              <a:rPr lang="es-CO" dirty="0" smtClean="0"/>
              <a:t>	p </a:t>
            </a:r>
            <a:r>
              <a:rPr lang="es-CO" dirty="0"/>
              <a:t>a { color: red; </a:t>
            </a:r>
            <a:r>
              <a:rPr lang="es-CO" dirty="0" smtClean="0"/>
              <a:t>}</a:t>
            </a:r>
          </a:p>
          <a:p>
            <a:pPr marL="68580" indent="0">
              <a:buNone/>
            </a:pPr>
            <a:r>
              <a:rPr lang="en-US" dirty="0" smtClean="0"/>
              <a:t>	p</a:t>
            </a:r>
            <a:r>
              <a:rPr lang="en-US" dirty="0"/>
              <a:t>, </a:t>
            </a:r>
            <a:r>
              <a:rPr lang="en-US" dirty="0" smtClean="0"/>
              <a:t>a{ </a:t>
            </a:r>
            <a:r>
              <a:rPr lang="en-US" dirty="0"/>
              <a:t>text-decoration: underline; }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7939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0"/>
            <a:ext cx="7024744" cy="1143000"/>
          </a:xfrm>
        </p:spPr>
        <p:txBody>
          <a:bodyPr/>
          <a:lstStyle/>
          <a:p>
            <a:r>
              <a:rPr lang="es-CO" dirty="0" smtClean="0"/>
              <a:t>Selectores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>
            <a:normAutofit/>
          </a:bodyPr>
          <a:lstStyle/>
          <a:p>
            <a:r>
              <a:rPr lang="es-CO" b="1" dirty="0"/>
              <a:t>  Selector de </a:t>
            </a:r>
            <a:r>
              <a:rPr lang="es-CO" b="1" dirty="0" smtClean="0"/>
              <a:t>clase</a:t>
            </a:r>
          </a:p>
          <a:p>
            <a:pPr marL="68580" indent="0">
              <a:buNone/>
            </a:pPr>
            <a:r>
              <a:rPr lang="es-CO" dirty="0" smtClean="0"/>
              <a:t>	</a:t>
            </a:r>
            <a:r>
              <a:rPr lang="es-CO" dirty="0"/>
              <a:t>.destacado { color: Green</a:t>
            </a:r>
            <a:r>
              <a:rPr lang="es-CO" dirty="0" smtClean="0"/>
              <a:t>; }</a:t>
            </a:r>
          </a:p>
          <a:p>
            <a:pPr marL="68580" indent="0">
              <a:buNone/>
            </a:pPr>
            <a:endParaRPr lang="es-CO" dirty="0"/>
          </a:p>
          <a:p>
            <a:pPr marL="68580" indent="0">
              <a:buNone/>
            </a:pPr>
            <a:r>
              <a:rPr lang="es-CO" dirty="0" err="1" smtClean="0"/>
              <a:t>p.aviso</a:t>
            </a:r>
            <a:r>
              <a:rPr lang="es-CO" dirty="0" smtClean="0"/>
              <a:t> {</a:t>
            </a:r>
            <a:r>
              <a:rPr lang="es-CO" dirty="0"/>
              <a:t>color: Green</a:t>
            </a:r>
            <a:r>
              <a:rPr lang="es-CO" dirty="0" smtClean="0"/>
              <a:t>; }</a:t>
            </a:r>
          </a:p>
          <a:p>
            <a:pPr marL="68580" indent="0">
              <a:buNone/>
            </a:pPr>
            <a:r>
              <a:rPr lang="es-CO" dirty="0" smtClean="0"/>
              <a:t>p </a:t>
            </a:r>
            <a:r>
              <a:rPr lang="es-CO" dirty="0"/>
              <a:t>.aviso </a:t>
            </a:r>
            <a:r>
              <a:rPr lang="es-CO" dirty="0" smtClean="0"/>
              <a:t>{</a:t>
            </a:r>
            <a:r>
              <a:rPr lang="es-CO" dirty="0"/>
              <a:t>color: Green</a:t>
            </a:r>
            <a:r>
              <a:rPr lang="es-CO" dirty="0" smtClean="0"/>
              <a:t>; }</a:t>
            </a:r>
          </a:p>
          <a:p>
            <a:pPr marL="68580" indent="0">
              <a:buNone/>
            </a:pPr>
            <a:r>
              <a:rPr lang="es-CO" dirty="0" smtClean="0"/>
              <a:t>p</a:t>
            </a:r>
            <a:r>
              <a:rPr lang="es-CO" dirty="0"/>
              <a:t>, .aviso </a:t>
            </a:r>
            <a:r>
              <a:rPr lang="es-CO" dirty="0" smtClean="0"/>
              <a:t>{</a:t>
            </a:r>
            <a:r>
              <a:rPr lang="es-CO" dirty="0"/>
              <a:t>color: </a:t>
            </a:r>
            <a:r>
              <a:rPr lang="es-CO" dirty="0" smtClean="0"/>
              <a:t>Green; }</a:t>
            </a:r>
          </a:p>
          <a:p>
            <a:pPr marL="68580" indent="0">
              <a:buNone/>
            </a:pPr>
            <a:r>
              <a:rPr lang="es-CO" dirty="0" smtClean="0"/>
              <a:t>	</a:t>
            </a:r>
            <a:r>
              <a:rPr lang="es-CO" dirty="0" smtClean="0">
                <a:solidFill>
                  <a:schemeClr val="bg2">
                    <a:lumMod val="50000"/>
                  </a:schemeClr>
                </a:solidFill>
              </a:rPr>
              <a:t>.error 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</a:rPr>
              <a:t>{ color: red; }</a:t>
            </a:r>
          </a:p>
          <a:p>
            <a:pPr marL="68580" indent="0">
              <a:buNone/>
            </a:pPr>
            <a:r>
              <a:rPr lang="es-CO" dirty="0" smtClean="0">
                <a:solidFill>
                  <a:schemeClr val="bg2">
                    <a:lumMod val="50000"/>
                  </a:schemeClr>
                </a:solidFill>
              </a:rPr>
              <a:t>	.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</a:rPr>
              <a:t>destacado { </a:t>
            </a:r>
            <a:r>
              <a:rPr lang="es-CO" dirty="0" err="1">
                <a:solidFill>
                  <a:schemeClr val="bg2">
                    <a:lumMod val="50000"/>
                  </a:schemeClr>
                </a:solidFill>
              </a:rPr>
              <a:t>font-size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</a:rPr>
              <a:t>: 15px; }</a:t>
            </a:r>
          </a:p>
          <a:p>
            <a:pPr marL="68580" indent="0">
              <a:buNone/>
            </a:pPr>
            <a:r>
              <a:rPr lang="es-CO" dirty="0" smtClean="0">
                <a:solidFill>
                  <a:schemeClr val="bg2">
                    <a:lumMod val="50000"/>
                  </a:schemeClr>
                </a:solidFill>
              </a:rPr>
              <a:t>	.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</a:rPr>
              <a:t>especial { </a:t>
            </a:r>
            <a:r>
              <a:rPr lang="es-CO" dirty="0" err="1">
                <a:solidFill>
                  <a:schemeClr val="bg2">
                    <a:lumMod val="50000"/>
                  </a:schemeClr>
                </a:solidFill>
              </a:rPr>
              <a:t>font-weight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s-CO" dirty="0" err="1">
                <a:solidFill>
                  <a:schemeClr val="bg2">
                    <a:lumMod val="50000"/>
                  </a:schemeClr>
                </a:solidFill>
              </a:rPr>
              <a:t>bold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</a:rPr>
              <a:t>; </a:t>
            </a:r>
            <a:r>
              <a:rPr lang="es-CO" dirty="0" smtClean="0">
                <a:solidFill>
                  <a:schemeClr val="bg2">
                    <a:lumMod val="50000"/>
                  </a:schemeClr>
                </a:solidFill>
              </a:rPr>
              <a:t>}</a:t>
            </a:r>
          </a:p>
          <a:p>
            <a:pPr marL="68580" indent="0">
              <a:buNone/>
            </a:pPr>
            <a:r>
              <a:rPr lang="es-CO" dirty="0"/>
              <a:t>&lt;p </a:t>
            </a:r>
            <a:r>
              <a:rPr lang="es-CO" dirty="0" err="1"/>
              <a:t>class</a:t>
            </a:r>
            <a:r>
              <a:rPr lang="es-CO" dirty="0"/>
              <a:t>="especial destacado error"&gt;Párrafo de texto...&lt;/p&gt;</a:t>
            </a:r>
            <a:endParaRPr lang="es-CO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62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0"/>
            <a:ext cx="7024744" cy="1143000"/>
          </a:xfrm>
        </p:spPr>
        <p:txBody>
          <a:bodyPr/>
          <a:lstStyle/>
          <a:p>
            <a:r>
              <a:rPr lang="es-CO" dirty="0" smtClean="0"/>
              <a:t>Selectores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>
            <a:normAutofit/>
          </a:bodyPr>
          <a:lstStyle/>
          <a:p>
            <a:r>
              <a:rPr lang="es-CO" b="1" dirty="0"/>
              <a:t>  Selector de </a:t>
            </a:r>
            <a:r>
              <a:rPr lang="es-CO" b="1" dirty="0" smtClean="0"/>
              <a:t>Id</a:t>
            </a:r>
          </a:p>
          <a:p>
            <a:pPr marL="68580" indent="0">
              <a:buNone/>
            </a:pPr>
            <a:r>
              <a:rPr lang="es-CO" dirty="0" smtClean="0"/>
              <a:t>	</a:t>
            </a:r>
            <a:r>
              <a:rPr lang="es-CO" dirty="0"/>
              <a:t>#destacado { color: red; </a:t>
            </a:r>
            <a:r>
              <a:rPr lang="es-CO" dirty="0" smtClean="0"/>
              <a:t>}</a:t>
            </a:r>
          </a:p>
          <a:p>
            <a:pPr marL="365760" lvl="1" indent="0">
              <a:buNone/>
            </a:pPr>
            <a:r>
              <a:rPr lang="pt-BR" dirty="0"/>
              <a:t>&lt;p&gt;Primer </a:t>
            </a:r>
            <a:r>
              <a:rPr lang="pt-BR" dirty="0" err="1"/>
              <a:t>párrafo</a:t>
            </a:r>
            <a:r>
              <a:rPr lang="pt-BR" dirty="0"/>
              <a:t>&lt;/p&gt; </a:t>
            </a:r>
            <a:endParaRPr lang="pt-BR" dirty="0" smtClean="0"/>
          </a:p>
          <a:p>
            <a:pPr marL="365760" lvl="1" indent="0">
              <a:buNone/>
            </a:pPr>
            <a:r>
              <a:rPr lang="pt-BR" dirty="0" smtClean="0"/>
              <a:t>&lt;</a:t>
            </a:r>
            <a:r>
              <a:rPr lang="pt-BR" dirty="0"/>
              <a:t>p id="destacado"&gt;Segundo </a:t>
            </a:r>
            <a:r>
              <a:rPr lang="pt-BR" dirty="0" err="1"/>
              <a:t>párrafo</a:t>
            </a:r>
            <a:r>
              <a:rPr lang="pt-BR" dirty="0"/>
              <a:t>&lt;/p</a:t>
            </a:r>
            <a:r>
              <a:rPr lang="pt-BR" dirty="0" smtClean="0"/>
              <a:t>&gt;</a:t>
            </a:r>
          </a:p>
          <a:p>
            <a:pPr marL="365760" lvl="1" indent="0">
              <a:buNone/>
            </a:pPr>
            <a:r>
              <a:rPr lang="pt-BR" dirty="0" smtClean="0"/>
              <a:t> </a:t>
            </a:r>
            <a:r>
              <a:rPr lang="pt-BR" dirty="0"/>
              <a:t>&lt;p&gt;</a:t>
            </a:r>
            <a:r>
              <a:rPr lang="pt-BR" dirty="0" err="1"/>
              <a:t>Tercer</a:t>
            </a:r>
            <a:r>
              <a:rPr lang="pt-BR" dirty="0"/>
              <a:t> </a:t>
            </a:r>
            <a:r>
              <a:rPr lang="pt-BR" dirty="0" err="1"/>
              <a:t>párrafo</a:t>
            </a:r>
            <a:r>
              <a:rPr lang="pt-BR" dirty="0"/>
              <a:t>&lt;/p&gt;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8822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0"/>
            <a:ext cx="7024744" cy="1143000"/>
          </a:xfrm>
        </p:spPr>
        <p:txBody>
          <a:bodyPr/>
          <a:lstStyle/>
          <a:p>
            <a:r>
              <a:rPr lang="es-CO" dirty="0"/>
              <a:t>Unidades de medida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>
            <a:normAutofit lnSpcReduction="10000"/>
          </a:bodyPr>
          <a:lstStyle/>
          <a:p>
            <a:r>
              <a:rPr lang="es-CO" b="1" dirty="0" smtClean="0"/>
              <a:t>Unidades relativas</a:t>
            </a:r>
          </a:p>
          <a:p>
            <a:pPr lvl="1">
              <a:buFont typeface="Wingdings" pitchFamily="2" charset="2"/>
              <a:buChar char="Ø"/>
            </a:pPr>
            <a:r>
              <a:rPr lang="es-CO" dirty="0" err="1"/>
              <a:t>em</a:t>
            </a:r>
            <a:r>
              <a:rPr lang="es-CO" dirty="0"/>
              <a:t>, </a:t>
            </a:r>
            <a:r>
              <a:rPr lang="es-CO" dirty="0" smtClean="0"/>
              <a:t>relativa </a:t>
            </a:r>
            <a:r>
              <a:rPr lang="es-CO" dirty="0"/>
              <a:t>respecto del tamaño de letra empleado. </a:t>
            </a:r>
            <a:r>
              <a:rPr lang="es-CO" dirty="0" smtClean="0"/>
              <a:t>el </a:t>
            </a:r>
            <a:r>
              <a:rPr lang="es-CO" dirty="0"/>
              <a:t>valor de 1em se puede aproximar por la anchura de la letra M (</a:t>
            </a:r>
            <a:r>
              <a:rPr lang="es-CO" i="1" dirty="0"/>
              <a:t>"eme mayúscula"</a:t>
            </a:r>
            <a:r>
              <a:rPr lang="es-CO" dirty="0"/>
              <a:t>) del tipo y tamaño de letra que se esté utilizando</a:t>
            </a:r>
          </a:p>
          <a:p>
            <a:pPr lvl="1">
              <a:buFont typeface="Wingdings" pitchFamily="2" charset="2"/>
              <a:buChar char="Ø"/>
            </a:pPr>
            <a:r>
              <a:rPr lang="es-CO" dirty="0"/>
              <a:t>ex, relativa respecto de la altura de la letra x (</a:t>
            </a:r>
            <a:r>
              <a:rPr lang="es-CO" i="1" dirty="0"/>
              <a:t>"equis minúscula"</a:t>
            </a:r>
            <a:r>
              <a:rPr lang="es-CO" dirty="0"/>
              <a:t>) del tipo y tamaño de letra que se esté utilizando</a:t>
            </a:r>
          </a:p>
          <a:p>
            <a:pPr lvl="1">
              <a:buFont typeface="Wingdings" pitchFamily="2" charset="2"/>
              <a:buChar char="Ø"/>
            </a:pPr>
            <a:r>
              <a:rPr lang="es-CO" dirty="0" err="1"/>
              <a:t>px</a:t>
            </a:r>
            <a:r>
              <a:rPr lang="es-CO" dirty="0"/>
              <a:t>, (píxel) relativa respecto de la resolución de la pantalla del </a:t>
            </a:r>
            <a:r>
              <a:rPr lang="es-CO" dirty="0" smtClean="0"/>
              <a:t>usuario.</a:t>
            </a:r>
            <a:endParaRPr lang="es-CO" dirty="0"/>
          </a:p>
          <a:p>
            <a:pPr marL="68580" indent="0">
              <a:buNone/>
            </a:pPr>
            <a:r>
              <a:rPr lang="es-CO" dirty="0" smtClean="0"/>
              <a:t>Si </a:t>
            </a:r>
            <a:r>
              <a:rPr lang="es-CO" dirty="0"/>
              <a:t>este tamaño por defecto es 12pt, el valor 0.9em sería igual a 0.9 x 12pt = 10.8pt</a:t>
            </a:r>
            <a:r>
              <a:rPr lang="es-CO" dirty="0" smtClean="0"/>
              <a:t>.</a:t>
            </a:r>
          </a:p>
          <a:p>
            <a:pPr marL="68580" indent="0">
              <a:buNone/>
            </a:pPr>
            <a:r>
              <a:rPr lang="es-CO" dirty="0"/>
              <a:t>El valor de 1ex se puede aproximar por 0.5 </a:t>
            </a:r>
            <a:r>
              <a:rPr lang="es-CO" dirty="0" err="1"/>
              <a:t>em</a:t>
            </a:r>
            <a:r>
              <a:rPr lang="es-CO" dirty="0"/>
              <a:t>.</a:t>
            </a:r>
            <a:endParaRPr lang="es-CO" b="1" dirty="0"/>
          </a:p>
          <a:p>
            <a:pPr marL="68580" indent="0">
              <a:buNone/>
            </a:pPr>
            <a:r>
              <a:rPr lang="es-CO" dirty="0" smtClean="0"/>
              <a:t>	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2973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406</TotalTime>
  <Words>697</Words>
  <Application>Microsoft Office PowerPoint</Application>
  <PresentationFormat>Presentación en pantalla (4:3)</PresentationFormat>
  <Paragraphs>223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9" baseType="lpstr">
      <vt:lpstr>Century Gothic</vt:lpstr>
      <vt:lpstr>Verdana</vt:lpstr>
      <vt:lpstr>Wingdings</vt:lpstr>
      <vt:lpstr>Wingdings 2</vt:lpstr>
      <vt:lpstr>Austin</vt:lpstr>
      <vt:lpstr>CSS</vt:lpstr>
      <vt:lpstr>Utilizacion</vt:lpstr>
      <vt:lpstr>Media </vt:lpstr>
      <vt:lpstr>Esquema </vt:lpstr>
      <vt:lpstr>Esquema</vt:lpstr>
      <vt:lpstr>Selectores</vt:lpstr>
      <vt:lpstr>Selectores</vt:lpstr>
      <vt:lpstr>Selectores</vt:lpstr>
      <vt:lpstr>Unidades de medida</vt:lpstr>
      <vt:lpstr>Unidades de medida</vt:lpstr>
      <vt:lpstr>Colores</vt:lpstr>
      <vt:lpstr>Modelo de cajas</vt:lpstr>
      <vt:lpstr>Modelo de cajas</vt:lpstr>
      <vt:lpstr>Modelo de cajas</vt:lpstr>
      <vt:lpstr>Modelo de cajas</vt:lpstr>
      <vt:lpstr>Modelo de cajas</vt:lpstr>
      <vt:lpstr>Modelo de cajas</vt:lpstr>
      <vt:lpstr>Modelo de cajas</vt:lpstr>
      <vt:lpstr>Tipos de Elementos </vt:lpstr>
      <vt:lpstr>Tipos de Elementos </vt:lpstr>
      <vt:lpstr>Textos</vt:lpstr>
      <vt:lpstr>Posicionamiento</vt:lpstr>
      <vt:lpstr>Posicionamiento</vt:lpstr>
      <vt:lpstr>Navegadores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</dc:title>
  <dc:creator>Yilmar Guerrero Mosquera</dc:creator>
  <cp:lastModifiedBy>Profesores Ciencias Basicias e Ingenieria 02</cp:lastModifiedBy>
  <cp:revision>47</cp:revision>
  <dcterms:created xsi:type="dcterms:W3CDTF">2012-09-08T15:56:45Z</dcterms:created>
  <dcterms:modified xsi:type="dcterms:W3CDTF">2015-02-07T15:08:51Z</dcterms:modified>
</cp:coreProperties>
</file>